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292" r:id="rId3"/>
    <p:sldId id="360" r:id="rId4"/>
    <p:sldId id="806" r:id="rId5"/>
    <p:sldId id="363" r:id="rId6"/>
    <p:sldId id="712" r:id="rId7"/>
    <p:sldId id="716" r:id="rId8"/>
    <p:sldId id="698" r:id="rId9"/>
    <p:sldId id="760" r:id="rId10"/>
    <p:sldId id="717" r:id="rId11"/>
    <p:sldId id="362" r:id="rId12"/>
    <p:sldId id="767" r:id="rId13"/>
    <p:sldId id="714" r:id="rId14"/>
    <p:sldId id="365" r:id="rId15"/>
    <p:sldId id="810" r:id="rId16"/>
    <p:sldId id="813" r:id="rId17"/>
    <p:sldId id="670" r:id="rId18"/>
    <p:sldId id="691" r:id="rId19"/>
    <p:sldId id="785" r:id="rId20"/>
    <p:sldId id="787" r:id="rId21"/>
    <p:sldId id="789" r:id="rId22"/>
    <p:sldId id="790" r:id="rId23"/>
    <p:sldId id="793" r:id="rId24"/>
    <p:sldId id="364" r:id="rId25"/>
    <p:sldId id="776" r:id="rId26"/>
    <p:sldId id="808" r:id="rId27"/>
    <p:sldId id="809" r:id="rId28"/>
    <p:sldId id="773" r:id="rId29"/>
    <p:sldId id="701" r:id="rId30"/>
    <p:sldId id="811" r:id="rId31"/>
    <p:sldId id="713" r:id="rId32"/>
    <p:sldId id="763" r:id="rId33"/>
    <p:sldId id="764" r:id="rId34"/>
    <p:sldId id="765" r:id="rId35"/>
    <p:sldId id="762" r:id="rId36"/>
    <p:sldId id="801" r:id="rId37"/>
    <p:sldId id="802" r:id="rId38"/>
    <p:sldId id="805" r:id="rId39"/>
    <p:sldId id="800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0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852D74-F74C-43EB-89F4-A57A9F1DA8F1}" type="doc">
      <dgm:prSet loTypeId="urn:microsoft.com/office/officeart/2005/8/layout/defaul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C210AA16-6B30-407D-9FF5-B90EA39AFA0D}">
      <dgm:prSet phldrT="[Texto]"/>
      <dgm:spPr/>
      <dgm:t>
        <a:bodyPr/>
        <a:lstStyle/>
        <a:p>
          <a:r>
            <a:rPr lang="es-ES" dirty="0"/>
            <a:t>CONSUMO</a:t>
          </a:r>
        </a:p>
      </dgm:t>
    </dgm:pt>
    <dgm:pt modelId="{E4AFD114-F9DE-4CF9-AAC8-7048CD30BA62}" type="parTrans" cxnId="{13F756B8-486C-4F01-B020-A7B979B66A89}">
      <dgm:prSet/>
      <dgm:spPr/>
      <dgm:t>
        <a:bodyPr/>
        <a:lstStyle/>
        <a:p>
          <a:endParaRPr lang="es-ES"/>
        </a:p>
      </dgm:t>
    </dgm:pt>
    <dgm:pt modelId="{980E4C53-7D48-43DF-B6F4-DEEFCEFCFCC9}" type="sibTrans" cxnId="{13F756B8-486C-4F01-B020-A7B979B66A89}">
      <dgm:prSet/>
      <dgm:spPr/>
      <dgm:t>
        <a:bodyPr/>
        <a:lstStyle/>
        <a:p>
          <a:endParaRPr lang="es-ES"/>
        </a:p>
      </dgm:t>
    </dgm:pt>
    <dgm:pt modelId="{B51EAD51-E3D4-4D45-BBA9-74EF41A30632}">
      <dgm:prSet phldrT="[Texto]"/>
      <dgm:spPr/>
      <dgm:t>
        <a:bodyPr/>
        <a:lstStyle/>
        <a:p>
          <a:r>
            <a:rPr lang="es-ES" dirty="0"/>
            <a:t>FINANZAS</a:t>
          </a:r>
        </a:p>
      </dgm:t>
    </dgm:pt>
    <dgm:pt modelId="{E0B3E72B-CFA3-482F-AE06-89B5F419070D}" type="parTrans" cxnId="{657AF44F-804D-4B20-AB2D-68DC9D76F12C}">
      <dgm:prSet/>
      <dgm:spPr/>
      <dgm:t>
        <a:bodyPr/>
        <a:lstStyle/>
        <a:p>
          <a:endParaRPr lang="es-ES"/>
        </a:p>
      </dgm:t>
    </dgm:pt>
    <dgm:pt modelId="{B06D7E60-4532-40B5-AA7F-730D0340D5DC}" type="sibTrans" cxnId="{657AF44F-804D-4B20-AB2D-68DC9D76F12C}">
      <dgm:prSet/>
      <dgm:spPr/>
      <dgm:t>
        <a:bodyPr/>
        <a:lstStyle/>
        <a:p>
          <a:endParaRPr lang="es-ES"/>
        </a:p>
      </dgm:t>
    </dgm:pt>
    <dgm:pt modelId="{ED7E4F70-B125-4777-AAFD-88B2BE9F4A5E}">
      <dgm:prSet phldrT="[Texto]"/>
      <dgm:spPr/>
      <dgm:t>
        <a:bodyPr/>
        <a:lstStyle/>
        <a:p>
          <a:r>
            <a:rPr lang="es-ES" dirty="0"/>
            <a:t>PRODUCCIÓN</a:t>
          </a:r>
        </a:p>
      </dgm:t>
    </dgm:pt>
    <dgm:pt modelId="{F4FCE5FC-CC54-474E-AC60-E5C1C2A365D5}" type="parTrans" cxnId="{AD68D05E-0C9E-475B-8C71-BF03A8781CB5}">
      <dgm:prSet/>
      <dgm:spPr/>
      <dgm:t>
        <a:bodyPr/>
        <a:lstStyle/>
        <a:p>
          <a:endParaRPr lang="es-ES"/>
        </a:p>
      </dgm:t>
    </dgm:pt>
    <dgm:pt modelId="{F23D9316-3E4A-4276-8AD8-3080548AF378}" type="sibTrans" cxnId="{AD68D05E-0C9E-475B-8C71-BF03A8781CB5}">
      <dgm:prSet/>
      <dgm:spPr/>
      <dgm:t>
        <a:bodyPr/>
        <a:lstStyle/>
        <a:p>
          <a:endParaRPr lang="es-ES"/>
        </a:p>
      </dgm:t>
    </dgm:pt>
    <dgm:pt modelId="{8FC9CB69-DD1D-4576-94A3-954B497C04F5}">
      <dgm:prSet phldrT="[Texto]"/>
      <dgm:spPr/>
      <dgm:t>
        <a:bodyPr/>
        <a:lstStyle/>
        <a:p>
          <a:r>
            <a:rPr lang="es-ES" dirty="0"/>
            <a:t>CONOCIMIENTO</a:t>
          </a:r>
        </a:p>
      </dgm:t>
    </dgm:pt>
    <dgm:pt modelId="{C76AB6F2-A541-44C9-9853-4D8028E3C4F7}" type="parTrans" cxnId="{6F39118A-ADCC-49F3-8251-82411C7A1D98}">
      <dgm:prSet/>
      <dgm:spPr/>
      <dgm:t>
        <a:bodyPr/>
        <a:lstStyle/>
        <a:p>
          <a:endParaRPr lang="es-ES"/>
        </a:p>
      </dgm:t>
    </dgm:pt>
    <dgm:pt modelId="{8062C2B0-66BA-4A8D-BCF1-ECEAB2CB6FFA}" type="sibTrans" cxnId="{6F39118A-ADCC-49F3-8251-82411C7A1D98}">
      <dgm:prSet/>
      <dgm:spPr/>
      <dgm:t>
        <a:bodyPr/>
        <a:lstStyle/>
        <a:p>
          <a:endParaRPr lang="es-ES"/>
        </a:p>
      </dgm:t>
    </dgm:pt>
    <dgm:pt modelId="{297C01C7-A229-4F1A-969A-A8D3C9487F45}">
      <dgm:prSet phldrT="[Texto]"/>
      <dgm:spPr/>
      <dgm:t>
        <a:bodyPr/>
        <a:lstStyle/>
        <a:p>
          <a:r>
            <a:rPr lang="es-ES" dirty="0"/>
            <a:t>TRANSACCIONES</a:t>
          </a:r>
        </a:p>
      </dgm:t>
    </dgm:pt>
    <dgm:pt modelId="{CF2D2366-F35C-4357-88AC-85BC4CCB2B92}" type="parTrans" cxnId="{6D8096E6-05D3-452A-8609-FEE21168C913}">
      <dgm:prSet/>
      <dgm:spPr/>
      <dgm:t>
        <a:bodyPr/>
        <a:lstStyle/>
        <a:p>
          <a:endParaRPr lang="es-ES"/>
        </a:p>
      </dgm:t>
    </dgm:pt>
    <dgm:pt modelId="{DFC94396-2DA2-4BD4-861E-1EEFDC3DF415}" type="sibTrans" cxnId="{6D8096E6-05D3-452A-8609-FEE21168C913}">
      <dgm:prSet/>
      <dgm:spPr/>
      <dgm:t>
        <a:bodyPr/>
        <a:lstStyle/>
        <a:p>
          <a:endParaRPr lang="es-ES"/>
        </a:p>
      </dgm:t>
    </dgm:pt>
    <dgm:pt modelId="{8F7327FD-BDA8-4626-8286-528356A07961}" type="pres">
      <dgm:prSet presAssocID="{09852D74-F74C-43EB-89F4-A57A9F1DA8F1}" presName="diagram" presStyleCnt="0">
        <dgm:presLayoutVars>
          <dgm:dir/>
          <dgm:resizeHandles val="exact"/>
        </dgm:presLayoutVars>
      </dgm:prSet>
      <dgm:spPr/>
    </dgm:pt>
    <dgm:pt modelId="{FAE9AA56-7A69-481F-BC53-155AB7D3AB8B}" type="pres">
      <dgm:prSet presAssocID="{C210AA16-6B30-407D-9FF5-B90EA39AFA0D}" presName="node" presStyleLbl="node1" presStyleIdx="0" presStyleCnt="5">
        <dgm:presLayoutVars>
          <dgm:bulletEnabled val="1"/>
        </dgm:presLayoutVars>
      </dgm:prSet>
      <dgm:spPr/>
    </dgm:pt>
    <dgm:pt modelId="{D0CF629D-68E0-4451-982A-09A10FCE11CA}" type="pres">
      <dgm:prSet presAssocID="{980E4C53-7D48-43DF-B6F4-DEEFCEFCFCC9}" presName="sibTrans" presStyleCnt="0"/>
      <dgm:spPr/>
    </dgm:pt>
    <dgm:pt modelId="{B8CE6DA6-D589-4242-9A23-05E2346784D7}" type="pres">
      <dgm:prSet presAssocID="{B51EAD51-E3D4-4D45-BBA9-74EF41A30632}" presName="node" presStyleLbl="node1" presStyleIdx="1" presStyleCnt="5" custLinFactNeighborY="1844">
        <dgm:presLayoutVars>
          <dgm:bulletEnabled val="1"/>
        </dgm:presLayoutVars>
      </dgm:prSet>
      <dgm:spPr/>
    </dgm:pt>
    <dgm:pt modelId="{2128C04B-017E-4A4F-8FF3-CAFB9119EEA1}" type="pres">
      <dgm:prSet presAssocID="{B06D7E60-4532-40B5-AA7F-730D0340D5DC}" presName="sibTrans" presStyleCnt="0"/>
      <dgm:spPr/>
    </dgm:pt>
    <dgm:pt modelId="{4487707C-63CE-44C4-A414-2AC53361CD83}" type="pres">
      <dgm:prSet presAssocID="{ED7E4F70-B125-4777-AAFD-88B2BE9F4A5E}" presName="node" presStyleLbl="node1" presStyleIdx="2" presStyleCnt="5">
        <dgm:presLayoutVars>
          <dgm:bulletEnabled val="1"/>
        </dgm:presLayoutVars>
      </dgm:prSet>
      <dgm:spPr/>
    </dgm:pt>
    <dgm:pt modelId="{B75E4D7B-82E6-4A4F-84B5-CE4C0A0738F3}" type="pres">
      <dgm:prSet presAssocID="{F23D9316-3E4A-4276-8AD8-3080548AF378}" presName="sibTrans" presStyleCnt="0"/>
      <dgm:spPr/>
    </dgm:pt>
    <dgm:pt modelId="{E13F8E47-AA8C-4FBC-AA7C-0EBF57C37933}" type="pres">
      <dgm:prSet presAssocID="{8FC9CB69-DD1D-4576-94A3-954B497C04F5}" presName="node" presStyleLbl="node1" presStyleIdx="3" presStyleCnt="5">
        <dgm:presLayoutVars>
          <dgm:bulletEnabled val="1"/>
        </dgm:presLayoutVars>
      </dgm:prSet>
      <dgm:spPr/>
    </dgm:pt>
    <dgm:pt modelId="{E755DFA3-CF87-47EE-A28D-64832198E392}" type="pres">
      <dgm:prSet presAssocID="{8062C2B0-66BA-4A8D-BCF1-ECEAB2CB6FFA}" presName="sibTrans" presStyleCnt="0"/>
      <dgm:spPr/>
    </dgm:pt>
    <dgm:pt modelId="{C0A8C9C2-2C63-4992-9B4F-91A80A9D5980}" type="pres">
      <dgm:prSet presAssocID="{297C01C7-A229-4F1A-969A-A8D3C9487F45}" presName="node" presStyleLbl="node1" presStyleIdx="4" presStyleCnt="5">
        <dgm:presLayoutVars>
          <dgm:bulletEnabled val="1"/>
        </dgm:presLayoutVars>
      </dgm:prSet>
      <dgm:spPr/>
    </dgm:pt>
  </dgm:ptLst>
  <dgm:cxnLst>
    <dgm:cxn modelId="{40E3BB16-B511-4660-958B-7B7EB98926C3}" type="presOf" srcId="{8FC9CB69-DD1D-4576-94A3-954B497C04F5}" destId="{E13F8E47-AA8C-4FBC-AA7C-0EBF57C37933}" srcOrd="0" destOrd="0" presId="urn:microsoft.com/office/officeart/2005/8/layout/default"/>
    <dgm:cxn modelId="{AD68D05E-0C9E-475B-8C71-BF03A8781CB5}" srcId="{09852D74-F74C-43EB-89F4-A57A9F1DA8F1}" destId="{ED7E4F70-B125-4777-AAFD-88B2BE9F4A5E}" srcOrd="2" destOrd="0" parTransId="{F4FCE5FC-CC54-474E-AC60-E5C1C2A365D5}" sibTransId="{F23D9316-3E4A-4276-8AD8-3080548AF378}"/>
    <dgm:cxn modelId="{0CB3E842-7415-4EEB-9D15-4F5DD6D32599}" type="presOf" srcId="{C210AA16-6B30-407D-9FF5-B90EA39AFA0D}" destId="{FAE9AA56-7A69-481F-BC53-155AB7D3AB8B}" srcOrd="0" destOrd="0" presId="urn:microsoft.com/office/officeart/2005/8/layout/default"/>
    <dgm:cxn modelId="{922E9148-2E43-46EA-A6AA-66211DA9CAFC}" type="presOf" srcId="{ED7E4F70-B125-4777-AAFD-88B2BE9F4A5E}" destId="{4487707C-63CE-44C4-A414-2AC53361CD83}" srcOrd="0" destOrd="0" presId="urn:microsoft.com/office/officeart/2005/8/layout/default"/>
    <dgm:cxn modelId="{657AF44F-804D-4B20-AB2D-68DC9D76F12C}" srcId="{09852D74-F74C-43EB-89F4-A57A9F1DA8F1}" destId="{B51EAD51-E3D4-4D45-BBA9-74EF41A30632}" srcOrd="1" destOrd="0" parTransId="{E0B3E72B-CFA3-482F-AE06-89B5F419070D}" sibTransId="{B06D7E60-4532-40B5-AA7F-730D0340D5DC}"/>
    <dgm:cxn modelId="{57384A7A-333A-4E05-9761-E0D36665B891}" type="presOf" srcId="{B51EAD51-E3D4-4D45-BBA9-74EF41A30632}" destId="{B8CE6DA6-D589-4242-9A23-05E2346784D7}" srcOrd="0" destOrd="0" presId="urn:microsoft.com/office/officeart/2005/8/layout/default"/>
    <dgm:cxn modelId="{6F39118A-ADCC-49F3-8251-82411C7A1D98}" srcId="{09852D74-F74C-43EB-89F4-A57A9F1DA8F1}" destId="{8FC9CB69-DD1D-4576-94A3-954B497C04F5}" srcOrd="3" destOrd="0" parTransId="{C76AB6F2-A541-44C9-9853-4D8028E3C4F7}" sibTransId="{8062C2B0-66BA-4A8D-BCF1-ECEAB2CB6FFA}"/>
    <dgm:cxn modelId="{C42FECA1-8AD9-456F-92F1-B794DD8E23D8}" type="presOf" srcId="{297C01C7-A229-4F1A-969A-A8D3C9487F45}" destId="{C0A8C9C2-2C63-4992-9B4F-91A80A9D5980}" srcOrd="0" destOrd="0" presId="urn:microsoft.com/office/officeart/2005/8/layout/default"/>
    <dgm:cxn modelId="{32F52AA7-6A54-46E1-9F22-85A84B55D552}" type="presOf" srcId="{09852D74-F74C-43EB-89F4-A57A9F1DA8F1}" destId="{8F7327FD-BDA8-4626-8286-528356A07961}" srcOrd="0" destOrd="0" presId="urn:microsoft.com/office/officeart/2005/8/layout/default"/>
    <dgm:cxn modelId="{13F756B8-486C-4F01-B020-A7B979B66A89}" srcId="{09852D74-F74C-43EB-89F4-A57A9F1DA8F1}" destId="{C210AA16-6B30-407D-9FF5-B90EA39AFA0D}" srcOrd="0" destOrd="0" parTransId="{E4AFD114-F9DE-4CF9-AAC8-7048CD30BA62}" sibTransId="{980E4C53-7D48-43DF-B6F4-DEEFCEFCFCC9}"/>
    <dgm:cxn modelId="{6D8096E6-05D3-452A-8609-FEE21168C913}" srcId="{09852D74-F74C-43EB-89F4-A57A9F1DA8F1}" destId="{297C01C7-A229-4F1A-969A-A8D3C9487F45}" srcOrd="4" destOrd="0" parTransId="{CF2D2366-F35C-4357-88AC-85BC4CCB2B92}" sibTransId="{DFC94396-2DA2-4BD4-861E-1EEFDC3DF415}"/>
    <dgm:cxn modelId="{316FC738-BC0C-4C82-AC7F-AF88E01A3405}" type="presParOf" srcId="{8F7327FD-BDA8-4626-8286-528356A07961}" destId="{FAE9AA56-7A69-481F-BC53-155AB7D3AB8B}" srcOrd="0" destOrd="0" presId="urn:microsoft.com/office/officeart/2005/8/layout/default"/>
    <dgm:cxn modelId="{0438AAC4-09D1-4249-93F4-A570E582805F}" type="presParOf" srcId="{8F7327FD-BDA8-4626-8286-528356A07961}" destId="{D0CF629D-68E0-4451-982A-09A10FCE11CA}" srcOrd="1" destOrd="0" presId="urn:microsoft.com/office/officeart/2005/8/layout/default"/>
    <dgm:cxn modelId="{16ABC1A2-4401-42E4-A8AE-AAC8AD43BC92}" type="presParOf" srcId="{8F7327FD-BDA8-4626-8286-528356A07961}" destId="{B8CE6DA6-D589-4242-9A23-05E2346784D7}" srcOrd="2" destOrd="0" presId="urn:microsoft.com/office/officeart/2005/8/layout/default"/>
    <dgm:cxn modelId="{2271DC65-0F6A-4AF5-B442-5DBB752B0964}" type="presParOf" srcId="{8F7327FD-BDA8-4626-8286-528356A07961}" destId="{2128C04B-017E-4A4F-8FF3-CAFB9119EEA1}" srcOrd="3" destOrd="0" presId="urn:microsoft.com/office/officeart/2005/8/layout/default"/>
    <dgm:cxn modelId="{0420E38E-F29D-4EB5-B70E-F4CBEA46D6C9}" type="presParOf" srcId="{8F7327FD-BDA8-4626-8286-528356A07961}" destId="{4487707C-63CE-44C4-A414-2AC53361CD83}" srcOrd="4" destOrd="0" presId="urn:microsoft.com/office/officeart/2005/8/layout/default"/>
    <dgm:cxn modelId="{29DD50EA-1716-482A-891C-000CEBA2BAEC}" type="presParOf" srcId="{8F7327FD-BDA8-4626-8286-528356A07961}" destId="{B75E4D7B-82E6-4A4F-84B5-CE4C0A0738F3}" srcOrd="5" destOrd="0" presId="urn:microsoft.com/office/officeart/2005/8/layout/default"/>
    <dgm:cxn modelId="{FF3255F3-02FA-4A9F-A5E3-42AB710751F1}" type="presParOf" srcId="{8F7327FD-BDA8-4626-8286-528356A07961}" destId="{E13F8E47-AA8C-4FBC-AA7C-0EBF57C37933}" srcOrd="6" destOrd="0" presId="urn:microsoft.com/office/officeart/2005/8/layout/default"/>
    <dgm:cxn modelId="{841C834D-8B83-4F96-8CC3-9C918829BB81}" type="presParOf" srcId="{8F7327FD-BDA8-4626-8286-528356A07961}" destId="{E755DFA3-CF87-47EE-A28D-64832198E392}" srcOrd="7" destOrd="0" presId="urn:microsoft.com/office/officeart/2005/8/layout/default"/>
    <dgm:cxn modelId="{E81C456E-4146-43A1-896C-ADA648C99CB7}" type="presParOf" srcId="{8F7327FD-BDA8-4626-8286-528356A07961}" destId="{C0A8C9C2-2C63-4992-9B4F-91A80A9D598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3A51AE-73C7-45CE-AA17-7381078A43C3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BD984C34-E230-4C7D-97E9-357EF9AD3A37}">
      <dgm:prSet phldrT="[Tex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-Crisis Económica.</a:t>
          </a:r>
        </a:p>
        <a:p>
          <a:endParaRPr lang="es-ES" dirty="0"/>
        </a:p>
        <a:p>
          <a:r>
            <a:rPr lang="es-ES" dirty="0"/>
            <a:t>-Aumento del desempleo.</a:t>
          </a:r>
        </a:p>
        <a:p>
          <a:endParaRPr lang="es-ES" dirty="0"/>
        </a:p>
        <a:p>
          <a:r>
            <a:rPr lang="es-ES" dirty="0"/>
            <a:t>-Crecimiento de la deuda.</a:t>
          </a:r>
        </a:p>
      </dgm:t>
    </dgm:pt>
    <dgm:pt modelId="{FAA3AE4E-34F8-4BBF-AFE9-6F7507AB9D05}" type="parTrans" cxnId="{2C3DE7D2-644A-4D74-AA55-5D436F522E97}">
      <dgm:prSet/>
      <dgm:spPr/>
      <dgm:t>
        <a:bodyPr/>
        <a:lstStyle/>
        <a:p>
          <a:endParaRPr lang="es-ES"/>
        </a:p>
      </dgm:t>
    </dgm:pt>
    <dgm:pt modelId="{2B6222E2-D2B7-498A-ACDE-6DB182CE68B7}" type="sibTrans" cxnId="{2C3DE7D2-644A-4D74-AA55-5D436F522E97}">
      <dgm:prSet/>
      <dgm:spPr/>
      <dgm:t>
        <a:bodyPr/>
        <a:lstStyle/>
        <a:p>
          <a:endParaRPr lang="es-ES"/>
        </a:p>
      </dgm:t>
    </dgm:pt>
    <dgm:pt modelId="{13D1C443-EB80-48B7-87D4-28D9A6288C39}">
      <dgm:prSet phldrT="[Texto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-Internet se ha hecho global.</a:t>
          </a:r>
        </a:p>
        <a:p>
          <a:r>
            <a:rPr lang="es-ES" dirty="0"/>
            <a:t>-Posicionamiento de los de celulares.</a:t>
          </a:r>
        </a:p>
        <a:p>
          <a:r>
            <a:rPr lang="es-ES" dirty="0"/>
            <a:t>-Plataformas de pago evolucionaron.</a:t>
          </a:r>
        </a:p>
        <a:p>
          <a:r>
            <a:rPr lang="es-ES" dirty="0"/>
            <a:t>-Aumento de las redes sociales.</a:t>
          </a:r>
        </a:p>
      </dgm:t>
    </dgm:pt>
    <dgm:pt modelId="{8FED969A-A6C9-45FC-AA7B-55107CA3F57C}" type="parTrans" cxnId="{42F9D569-ADF2-49CE-B7B1-46DC5303B131}">
      <dgm:prSet/>
      <dgm:spPr/>
      <dgm:t>
        <a:bodyPr/>
        <a:lstStyle/>
        <a:p>
          <a:endParaRPr lang="es-ES"/>
        </a:p>
      </dgm:t>
    </dgm:pt>
    <dgm:pt modelId="{94E30E98-293B-4CAD-A7BB-EA48F80A4827}" type="sibTrans" cxnId="{42F9D569-ADF2-49CE-B7B1-46DC5303B131}">
      <dgm:prSet/>
      <dgm:spPr/>
      <dgm:t>
        <a:bodyPr/>
        <a:lstStyle/>
        <a:p>
          <a:endParaRPr lang="es-ES"/>
        </a:p>
      </dgm:t>
    </dgm:pt>
    <dgm:pt modelId="{A4AF322A-1C38-449E-9B17-06457D839664}">
      <dgm:prSet phldrT="[Texto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b="0" dirty="0"/>
            <a:t>-Crecimiento de la población.</a:t>
          </a:r>
        </a:p>
        <a:p>
          <a:endParaRPr lang="es-ES" b="0" dirty="0"/>
        </a:p>
        <a:p>
          <a:r>
            <a:rPr lang="es-ES" b="1" dirty="0">
              <a:solidFill>
                <a:srgbClr val="FF0000"/>
              </a:solidFill>
            </a:rPr>
            <a:t>-Deseo de pertenecer a una comunidad.</a:t>
          </a:r>
        </a:p>
        <a:p>
          <a:endParaRPr lang="es-ES" b="1" dirty="0">
            <a:solidFill>
              <a:srgbClr val="FF0000"/>
            </a:solidFill>
          </a:endParaRPr>
        </a:p>
        <a:p>
          <a:r>
            <a:rPr lang="es-ES" b="1" dirty="0">
              <a:solidFill>
                <a:srgbClr val="FF0000"/>
              </a:solidFill>
            </a:rPr>
            <a:t>-Sostenibilidad.</a:t>
          </a:r>
        </a:p>
      </dgm:t>
    </dgm:pt>
    <dgm:pt modelId="{740DC607-FB8E-48DB-96DE-23E1E5E0FDAE}" type="parTrans" cxnId="{A14C642B-2E2F-4751-9114-3078843A13D5}">
      <dgm:prSet/>
      <dgm:spPr/>
      <dgm:t>
        <a:bodyPr/>
        <a:lstStyle/>
        <a:p>
          <a:endParaRPr lang="es-ES"/>
        </a:p>
      </dgm:t>
    </dgm:pt>
    <dgm:pt modelId="{B739DE7C-EA59-4C20-8303-F26B7ABFAD7C}" type="sibTrans" cxnId="{A14C642B-2E2F-4751-9114-3078843A13D5}">
      <dgm:prSet/>
      <dgm:spPr/>
      <dgm:t>
        <a:bodyPr/>
        <a:lstStyle/>
        <a:p>
          <a:endParaRPr lang="es-ES"/>
        </a:p>
      </dgm:t>
    </dgm:pt>
    <dgm:pt modelId="{39896D40-87C2-4AAC-9B72-3BA2BE6B962B}" type="pres">
      <dgm:prSet presAssocID="{2E3A51AE-73C7-45CE-AA17-7381078A43C3}" presName="Name0" presStyleCnt="0">
        <dgm:presLayoutVars>
          <dgm:dir/>
          <dgm:resizeHandles val="exact"/>
        </dgm:presLayoutVars>
      </dgm:prSet>
      <dgm:spPr/>
    </dgm:pt>
    <dgm:pt modelId="{A01F2A76-EFB6-4FA0-8A9C-E3EBDB919B2C}" type="pres">
      <dgm:prSet presAssocID="{2E3A51AE-73C7-45CE-AA17-7381078A43C3}" presName="bkgdShp" presStyleLbl="alignAccFollowNode1" presStyleIdx="0" presStyleCn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</dgm:pt>
    <dgm:pt modelId="{48A70FB0-F406-4C34-A58A-EFD12450A20C}" type="pres">
      <dgm:prSet presAssocID="{2E3A51AE-73C7-45CE-AA17-7381078A43C3}" presName="linComp" presStyleCnt="0"/>
      <dgm:spPr/>
    </dgm:pt>
    <dgm:pt modelId="{87CC1120-DFB9-4F8C-B604-C3CB68F3A592}" type="pres">
      <dgm:prSet presAssocID="{BD984C34-E230-4C7D-97E9-357EF9AD3A37}" presName="compNode" presStyleCnt="0"/>
      <dgm:spPr/>
    </dgm:pt>
    <dgm:pt modelId="{0DD5422B-C176-4AD3-8904-05634895103D}" type="pres">
      <dgm:prSet presAssocID="{BD984C34-E230-4C7D-97E9-357EF9AD3A37}" presName="node" presStyleLbl="node1" presStyleIdx="0" presStyleCnt="3">
        <dgm:presLayoutVars>
          <dgm:bulletEnabled val="1"/>
        </dgm:presLayoutVars>
      </dgm:prSet>
      <dgm:spPr/>
    </dgm:pt>
    <dgm:pt modelId="{9FBFCF35-33DB-44A1-B2DA-C01FDEC71BE3}" type="pres">
      <dgm:prSet presAssocID="{BD984C34-E230-4C7D-97E9-357EF9AD3A37}" presName="invisiNode" presStyleLbl="node1" presStyleIdx="0" presStyleCnt="3"/>
      <dgm:spPr/>
    </dgm:pt>
    <dgm:pt modelId="{C0CC92C1-23DF-4E15-BEAD-7C11DE01BBB7}" type="pres">
      <dgm:prSet presAssocID="{BD984C34-E230-4C7D-97E9-357EF9AD3A37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64891DAD-656D-49B4-BF70-819077F5B610}" type="pres">
      <dgm:prSet presAssocID="{2B6222E2-D2B7-498A-ACDE-6DB182CE68B7}" presName="sibTrans" presStyleLbl="sibTrans2D1" presStyleIdx="0" presStyleCnt="0"/>
      <dgm:spPr/>
    </dgm:pt>
    <dgm:pt modelId="{B94F5AD2-A555-4A67-97F9-BB1CC079306C}" type="pres">
      <dgm:prSet presAssocID="{13D1C443-EB80-48B7-87D4-28D9A6288C39}" presName="compNode" presStyleCnt="0"/>
      <dgm:spPr/>
    </dgm:pt>
    <dgm:pt modelId="{1948344C-7D78-4939-B06A-B9C1DB3EFF15}" type="pres">
      <dgm:prSet presAssocID="{13D1C443-EB80-48B7-87D4-28D9A6288C39}" presName="node" presStyleLbl="node1" presStyleIdx="1" presStyleCnt="3">
        <dgm:presLayoutVars>
          <dgm:bulletEnabled val="1"/>
        </dgm:presLayoutVars>
      </dgm:prSet>
      <dgm:spPr/>
    </dgm:pt>
    <dgm:pt modelId="{90FF0445-0115-4604-9E66-D21843F89CFB}" type="pres">
      <dgm:prSet presAssocID="{13D1C443-EB80-48B7-87D4-28D9A6288C39}" presName="invisiNode" presStyleLbl="node1" presStyleIdx="1" presStyleCnt="3"/>
      <dgm:spPr/>
    </dgm:pt>
    <dgm:pt modelId="{D890829A-FDE0-4BE9-B425-6D768C970156}" type="pres">
      <dgm:prSet presAssocID="{13D1C443-EB80-48B7-87D4-28D9A6288C39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4CE1A373-53CD-46D6-8DA7-2896AC472D03}" type="pres">
      <dgm:prSet presAssocID="{94E30E98-293B-4CAD-A7BB-EA48F80A4827}" presName="sibTrans" presStyleLbl="sibTrans2D1" presStyleIdx="0" presStyleCnt="0"/>
      <dgm:spPr/>
    </dgm:pt>
    <dgm:pt modelId="{30DD83E2-03FD-441B-A131-A661E85C9B96}" type="pres">
      <dgm:prSet presAssocID="{A4AF322A-1C38-449E-9B17-06457D839664}" presName="compNode" presStyleCnt="0"/>
      <dgm:spPr/>
    </dgm:pt>
    <dgm:pt modelId="{87258227-481E-46E3-A857-296C59432B47}" type="pres">
      <dgm:prSet presAssocID="{A4AF322A-1C38-449E-9B17-06457D839664}" presName="node" presStyleLbl="node1" presStyleIdx="2" presStyleCnt="3">
        <dgm:presLayoutVars>
          <dgm:bulletEnabled val="1"/>
        </dgm:presLayoutVars>
      </dgm:prSet>
      <dgm:spPr/>
    </dgm:pt>
    <dgm:pt modelId="{C5AD6652-73C0-4A8A-955C-CE00D7182DA2}" type="pres">
      <dgm:prSet presAssocID="{A4AF322A-1C38-449E-9B17-06457D839664}" presName="invisiNode" presStyleLbl="node1" presStyleIdx="2" presStyleCnt="3"/>
      <dgm:spPr/>
    </dgm:pt>
    <dgm:pt modelId="{3C02984D-CAED-4829-8911-64DE77A1C982}" type="pres">
      <dgm:prSet presAssocID="{A4AF322A-1C38-449E-9B17-06457D839664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</dgm:ptLst>
  <dgm:cxnLst>
    <dgm:cxn modelId="{05417D1A-0713-450A-9E16-736F8D2C01F3}" type="presOf" srcId="{2E3A51AE-73C7-45CE-AA17-7381078A43C3}" destId="{39896D40-87C2-4AAC-9B72-3BA2BE6B962B}" srcOrd="0" destOrd="0" presId="urn:microsoft.com/office/officeart/2005/8/layout/pList2"/>
    <dgm:cxn modelId="{A14C642B-2E2F-4751-9114-3078843A13D5}" srcId="{2E3A51AE-73C7-45CE-AA17-7381078A43C3}" destId="{A4AF322A-1C38-449E-9B17-06457D839664}" srcOrd="2" destOrd="0" parTransId="{740DC607-FB8E-48DB-96DE-23E1E5E0FDAE}" sibTransId="{B739DE7C-EA59-4C20-8303-F26B7ABFAD7C}"/>
    <dgm:cxn modelId="{42F9D569-ADF2-49CE-B7B1-46DC5303B131}" srcId="{2E3A51AE-73C7-45CE-AA17-7381078A43C3}" destId="{13D1C443-EB80-48B7-87D4-28D9A6288C39}" srcOrd="1" destOrd="0" parTransId="{8FED969A-A6C9-45FC-AA7B-55107CA3F57C}" sibTransId="{94E30E98-293B-4CAD-A7BB-EA48F80A4827}"/>
    <dgm:cxn modelId="{789BCFB4-200D-4285-A344-E6B90B870F50}" type="presOf" srcId="{2B6222E2-D2B7-498A-ACDE-6DB182CE68B7}" destId="{64891DAD-656D-49B4-BF70-819077F5B610}" srcOrd="0" destOrd="0" presId="urn:microsoft.com/office/officeart/2005/8/layout/pList2"/>
    <dgm:cxn modelId="{FE70B4B5-276B-4EA9-A709-643245D4E2B5}" type="presOf" srcId="{A4AF322A-1C38-449E-9B17-06457D839664}" destId="{87258227-481E-46E3-A857-296C59432B47}" srcOrd="0" destOrd="0" presId="urn:microsoft.com/office/officeart/2005/8/layout/pList2"/>
    <dgm:cxn modelId="{4E912FBA-72F4-418B-93FD-DF2AE1CFBAC0}" type="presOf" srcId="{BD984C34-E230-4C7D-97E9-357EF9AD3A37}" destId="{0DD5422B-C176-4AD3-8904-05634895103D}" srcOrd="0" destOrd="0" presId="urn:microsoft.com/office/officeart/2005/8/layout/pList2"/>
    <dgm:cxn modelId="{8D27DCCA-DAB8-4FC1-93C4-BBA7F221E39E}" type="presOf" srcId="{94E30E98-293B-4CAD-A7BB-EA48F80A4827}" destId="{4CE1A373-53CD-46D6-8DA7-2896AC472D03}" srcOrd="0" destOrd="0" presId="urn:microsoft.com/office/officeart/2005/8/layout/pList2"/>
    <dgm:cxn modelId="{2C3DE7D2-644A-4D74-AA55-5D436F522E97}" srcId="{2E3A51AE-73C7-45CE-AA17-7381078A43C3}" destId="{BD984C34-E230-4C7D-97E9-357EF9AD3A37}" srcOrd="0" destOrd="0" parTransId="{FAA3AE4E-34F8-4BBF-AFE9-6F7507AB9D05}" sibTransId="{2B6222E2-D2B7-498A-ACDE-6DB182CE68B7}"/>
    <dgm:cxn modelId="{ED6533DD-670E-46C0-9C71-480FE41DDD27}" type="presOf" srcId="{13D1C443-EB80-48B7-87D4-28D9A6288C39}" destId="{1948344C-7D78-4939-B06A-B9C1DB3EFF15}" srcOrd="0" destOrd="0" presId="urn:microsoft.com/office/officeart/2005/8/layout/pList2"/>
    <dgm:cxn modelId="{B2EFFA33-F436-40B1-BF63-0C85D1748A27}" type="presParOf" srcId="{39896D40-87C2-4AAC-9B72-3BA2BE6B962B}" destId="{A01F2A76-EFB6-4FA0-8A9C-E3EBDB919B2C}" srcOrd="0" destOrd="0" presId="urn:microsoft.com/office/officeart/2005/8/layout/pList2"/>
    <dgm:cxn modelId="{2DF640D0-EC26-4F93-BB89-8E5C689B00F8}" type="presParOf" srcId="{39896D40-87C2-4AAC-9B72-3BA2BE6B962B}" destId="{48A70FB0-F406-4C34-A58A-EFD12450A20C}" srcOrd="1" destOrd="0" presId="urn:microsoft.com/office/officeart/2005/8/layout/pList2"/>
    <dgm:cxn modelId="{0E1FABC2-414F-48C7-829F-A3270C5CD652}" type="presParOf" srcId="{48A70FB0-F406-4C34-A58A-EFD12450A20C}" destId="{87CC1120-DFB9-4F8C-B604-C3CB68F3A592}" srcOrd="0" destOrd="0" presId="urn:microsoft.com/office/officeart/2005/8/layout/pList2"/>
    <dgm:cxn modelId="{62CD4B0D-DDAC-423E-9926-C732A6A546F9}" type="presParOf" srcId="{87CC1120-DFB9-4F8C-B604-C3CB68F3A592}" destId="{0DD5422B-C176-4AD3-8904-05634895103D}" srcOrd="0" destOrd="0" presId="urn:microsoft.com/office/officeart/2005/8/layout/pList2"/>
    <dgm:cxn modelId="{34774DCA-3685-4CA4-B49C-28C07A7DD4CC}" type="presParOf" srcId="{87CC1120-DFB9-4F8C-B604-C3CB68F3A592}" destId="{9FBFCF35-33DB-44A1-B2DA-C01FDEC71BE3}" srcOrd="1" destOrd="0" presId="urn:microsoft.com/office/officeart/2005/8/layout/pList2"/>
    <dgm:cxn modelId="{2706BB49-1CDA-4740-BF1E-17535DF1ADE8}" type="presParOf" srcId="{87CC1120-DFB9-4F8C-B604-C3CB68F3A592}" destId="{C0CC92C1-23DF-4E15-BEAD-7C11DE01BBB7}" srcOrd="2" destOrd="0" presId="urn:microsoft.com/office/officeart/2005/8/layout/pList2"/>
    <dgm:cxn modelId="{4CBC1275-A13B-4E0F-A342-55F13F901ED5}" type="presParOf" srcId="{48A70FB0-F406-4C34-A58A-EFD12450A20C}" destId="{64891DAD-656D-49B4-BF70-819077F5B610}" srcOrd="1" destOrd="0" presId="urn:microsoft.com/office/officeart/2005/8/layout/pList2"/>
    <dgm:cxn modelId="{F2B62FE0-6D12-4FAE-95AF-489B5343F05D}" type="presParOf" srcId="{48A70FB0-F406-4C34-A58A-EFD12450A20C}" destId="{B94F5AD2-A555-4A67-97F9-BB1CC079306C}" srcOrd="2" destOrd="0" presId="urn:microsoft.com/office/officeart/2005/8/layout/pList2"/>
    <dgm:cxn modelId="{9C58669C-D0D8-4BC2-8EFA-BAA27764562F}" type="presParOf" srcId="{B94F5AD2-A555-4A67-97F9-BB1CC079306C}" destId="{1948344C-7D78-4939-B06A-B9C1DB3EFF15}" srcOrd="0" destOrd="0" presId="urn:microsoft.com/office/officeart/2005/8/layout/pList2"/>
    <dgm:cxn modelId="{7F4AB02D-7EC0-4817-9E9B-759A27C41611}" type="presParOf" srcId="{B94F5AD2-A555-4A67-97F9-BB1CC079306C}" destId="{90FF0445-0115-4604-9E66-D21843F89CFB}" srcOrd="1" destOrd="0" presId="urn:microsoft.com/office/officeart/2005/8/layout/pList2"/>
    <dgm:cxn modelId="{B64ED624-65E4-4B41-AEAD-C26FDD9379CA}" type="presParOf" srcId="{B94F5AD2-A555-4A67-97F9-BB1CC079306C}" destId="{D890829A-FDE0-4BE9-B425-6D768C970156}" srcOrd="2" destOrd="0" presId="urn:microsoft.com/office/officeart/2005/8/layout/pList2"/>
    <dgm:cxn modelId="{92783643-E75C-4DE1-B54E-75EBB650F3C7}" type="presParOf" srcId="{48A70FB0-F406-4C34-A58A-EFD12450A20C}" destId="{4CE1A373-53CD-46D6-8DA7-2896AC472D03}" srcOrd="3" destOrd="0" presId="urn:microsoft.com/office/officeart/2005/8/layout/pList2"/>
    <dgm:cxn modelId="{95865915-2DC5-4AE8-970B-DE165CD5B2F2}" type="presParOf" srcId="{48A70FB0-F406-4C34-A58A-EFD12450A20C}" destId="{30DD83E2-03FD-441B-A131-A661E85C9B96}" srcOrd="4" destOrd="0" presId="urn:microsoft.com/office/officeart/2005/8/layout/pList2"/>
    <dgm:cxn modelId="{B77AA949-E283-4049-966E-3557727F59EC}" type="presParOf" srcId="{30DD83E2-03FD-441B-A131-A661E85C9B96}" destId="{87258227-481E-46E3-A857-296C59432B47}" srcOrd="0" destOrd="0" presId="urn:microsoft.com/office/officeart/2005/8/layout/pList2"/>
    <dgm:cxn modelId="{19D69A06-CCC8-44F4-A65E-43F664E8DD99}" type="presParOf" srcId="{30DD83E2-03FD-441B-A131-A661E85C9B96}" destId="{C5AD6652-73C0-4A8A-955C-CE00D7182DA2}" srcOrd="1" destOrd="0" presId="urn:microsoft.com/office/officeart/2005/8/layout/pList2"/>
    <dgm:cxn modelId="{66DC0258-1638-4A9F-A2F2-8EFBCB1955CA}" type="presParOf" srcId="{30DD83E2-03FD-441B-A131-A661E85C9B96}" destId="{3C02984D-CAED-4829-8911-64DE77A1C98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6783E1-E770-4E05-9CC5-88D731ED106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39D7D798-DB3B-43F6-9194-A9D19F1CC689}">
      <dgm:prSet phldrT="[Tex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CREER EN LOS COMUNES</a:t>
          </a:r>
        </a:p>
      </dgm:t>
    </dgm:pt>
    <dgm:pt modelId="{368AA266-03A1-494D-83BA-44A54F5E54D0}" type="parTrans" cxnId="{495630A0-6899-4970-99EA-5D4EB818E07A}">
      <dgm:prSet/>
      <dgm:spPr/>
      <dgm:t>
        <a:bodyPr/>
        <a:lstStyle/>
        <a:p>
          <a:endParaRPr lang="es-CO"/>
        </a:p>
      </dgm:t>
    </dgm:pt>
    <dgm:pt modelId="{CB75CC00-5014-4CAC-B1A0-F7A437F6BA6B}" type="sibTrans" cxnId="{495630A0-6899-4970-99EA-5D4EB818E07A}">
      <dgm:prSet/>
      <dgm:spPr/>
      <dgm:t>
        <a:bodyPr/>
        <a:lstStyle/>
        <a:p>
          <a:endParaRPr lang="es-CO"/>
        </a:p>
      </dgm:t>
    </dgm:pt>
    <dgm:pt modelId="{2607EC38-0C8B-4BF9-8C5F-FB57DD786E07}">
      <dgm:prSet phldrT="[Tex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MASA CRÍTICA</a:t>
          </a:r>
        </a:p>
      </dgm:t>
    </dgm:pt>
    <dgm:pt modelId="{45A84255-2622-45AC-BB77-BFA586724C70}" type="parTrans" cxnId="{C0D243A3-4663-42E9-B131-7D6D0BAD3EBE}">
      <dgm:prSet/>
      <dgm:spPr/>
      <dgm:t>
        <a:bodyPr/>
        <a:lstStyle/>
        <a:p>
          <a:endParaRPr lang="es-CO"/>
        </a:p>
      </dgm:t>
    </dgm:pt>
    <dgm:pt modelId="{AB8D8BF9-5102-4EF6-A880-890DDC579F64}" type="sibTrans" cxnId="{C0D243A3-4663-42E9-B131-7D6D0BAD3EBE}">
      <dgm:prSet/>
      <dgm:spPr/>
      <dgm:t>
        <a:bodyPr/>
        <a:lstStyle/>
        <a:p>
          <a:endParaRPr lang="es-CO"/>
        </a:p>
      </dgm:t>
    </dgm:pt>
    <dgm:pt modelId="{F92FE3AA-B597-4F04-809F-2A130DFEB7A0}">
      <dgm:prSet phldrT="[Texto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CONFIAR EN EXTRAÑOS</a:t>
          </a:r>
        </a:p>
      </dgm:t>
    </dgm:pt>
    <dgm:pt modelId="{057ED99B-ECB1-462B-8C55-AB9ADF1D37C2}" type="parTrans" cxnId="{4378672D-0560-4E45-88E4-3E56936A49A6}">
      <dgm:prSet/>
      <dgm:spPr/>
      <dgm:t>
        <a:bodyPr/>
        <a:lstStyle/>
        <a:p>
          <a:endParaRPr lang="es-CO"/>
        </a:p>
      </dgm:t>
    </dgm:pt>
    <dgm:pt modelId="{83458E79-4868-4155-ABFE-626363042EEF}" type="sibTrans" cxnId="{4378672D-0560-4E45-88E4-3E56936A49A6}">
      <dgm:prSet/>
      <dgm:spPr/>
      <dgm:t>
        <a:bodyPr/>
        <a:lstStyle/>
        <a:p>
          <a:endParaRPr lang="es-CO"/>
        </a:p>
      </dgm:t>
    </dgm:pt>
    <dgm:pt modelId="{2F942268-7FD3-45E2-A51B-9FF2E5D37E57}">
      <dgm:prSet phldrT="[Texto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CAPACIDAD SIN UTILIZAR</a:t>
          </a:r>
        </a:p>
      </dgm:t>
    </dgm:pt>
    <dgm:pt modelId="{4786E275-B8C6-43C2-AACD-B7C254FF4FE9}" type="parTrans" cxnId="{D2A75E2E-8027-4EF9-9F4A-CD858E81B308}">
      <dgm:prSet/>
      <dgm:spPr/>
      <dgm:t>
        <a:bodyPr/>
        <a:lstStyle/>
        <a:p>
          <a:endParaRPr lang="es-CO"/>
        </a:p>
      </dgm:t>
    </dgm:pt>
    <dgm:pt modelId="{F8D7C787-1408-4FCB-A32B-D8FF1073F3F6}" type="sibTrans" cxnId="{D2A75E2E-8027-4EF9-9F4A-CD858E81B308}">
      <dgm:prSet/>
      <dgm:spPr/>
      <dgm:t>
        <a:bodyPr/>
        <a:lstStyle/>
        <a:p>
          <a:endParaRPr lang="es-CO"/>
        </a:p>
      </dgm:t>
    </dgm:pt>
    <dgm:pt modelId="{B44FB91C-D750-49BD-80A5-DF1A507F4468}" type="pres">
      <dgm:prSet presAssocID="{376783E1-E770-4E05-9CC5-88D731ED106E}" presName="diagram" presStyleCnt="0">
        <dgm:presLayoutVars>
          <dgm:dir/>
          <dgm:resizeHandles val="exact"/>
        </dgm:presLayoutVars>
      </dgm:prSet>
      <dgm:spPr/>
    </dgm:pt>
    <dgm:pt modelId="{A3AA5613-7AB8-4B33-BB8D-C2C250D75565}" type="pres">
      <dgm:prSet presAssocID="{39D7D798-DB3B-43F6-9194-A9D19F1CC689}" presName="node" presStyleLbl="node1" presStyleIdx="0" presStyleCnt="4">
        <dgm:presLayoutVars>
          <dgm:bulletEnabled val="1"/>
        </dgm:presLayoutVars>
      </dgm:prSet>
      <dgm:spPr/>
    </dgm:pt>
    <dgm:pt modelId="{71CB9AB5-7459-445D-B893-229F98825234}" type="pres">
      <dgm:prSet presAssocID="{CB75CC00-5014-4CAC-B1A0-F7A437F6BA6B}" presName="sibTrans" presStyleCnt="0"/>
      <dgm:spPr/>
    </dgm:pt>
    <dgm:pt modelId="{2D1789A5-2E2E-4512-9885-B5C9B3A8DE2C}" type="pres">
      <dgm:prSet presAssocID="{2607EC38-0C8B-4BF9-8C5F-FB57DD786E07}" presName="node" presStyleLbl="node1" presStyleIdx="1" presStyleCnt="4">
        <dgm:presLayoutVars>
          <dgm:bulletEnabled val="1"/>
        </dgm:presLayoutVars>
      </dgm:prSet>
      <dgm:spPr/>
    </dgm:pt>
    <dgm:pt modelId="{7BE1742B-C674-4327-9AC5-FBA76128E12C}" type="pres">
      <dgm:prSet presAssocID="{AB8D8BF9-5102-4EF6-A880-890DDC579F64}" presName="sibTrans" presStyleCnt="0"/>
      <dgm:spPr/>
    </dgm:pt>
    <dgm:pt modelId="{5C8BEF31-6C69-4FAD-A936-9B6A3444B506}" type="pres">
      <dgm:prSet presAssocID="{F92FE3AA-B597-4F04-809F-2A130DFEB7A0}" presName="node" presStyleLbl="node1" presStyleIdx="2" presStyleCnt="4">
        <dgm:presLayoutVars>
          <dgm:bulletEnabled val="1"/>
        </dgm:presLayoutVars>
      </dgm:prSet>
      <dgm:spPr/>
    </dgm:pt>
    <dgm:pt modelId="{D3C10511-6DC2-4866-A900-95948852A4C4}" type="pres">
      <dgm:prSet presAssocID="{83458E79-4868-4155-ABFE-626363042EEF}" presName="sibTrans" presStyleCnt="0"/>
      <dgm:spPr/>
    </dgm:pt>
    <dgm:pt modelId="{FBA1393B-EF87-4989-81D1-02127E8D6825}" type="pres">
      <dgm:prSet presAssocID="{2F942268-7FD3-45E2-A51B-9FF2E5D37E57}" presName="node" presStyleLbl="node1" presStyleIdx="3" presStyleCnt="4">
        <dgm:presLayoutVars>
          <dgm:bulletEnabled val="1"/>
        </dgm:presLayoutVars>
      </dgm:prSet>
      <dgm:spPr/>
    </dgm:pt>
  </dgm:ptLst>
  <dgm:cxnLst>
    <dgm:cxn modelId="{4378672D-0560-4E45-88E4-3E56936A49A6}" srcId="{376783E1-E770-4E05-9CC5-88D731ED106E}" destId="{F92FE3AA-B597-4F04-809F-2A130DFEB7A0}" srcOrd="2" destOrd="0" parTransId="{057ED99B-ECB1-462B-8C55-AB9ADF1D37C2}" sibTransId="{83458E79-4868-4155-ABFE-626363042EEF}"/>
    <dgm:cxn modelId="{D2A75E2E-8027-4EF9-9F4A-CD858E81B308}" srcId="{376783E1-E770-4E05-9CC5-88D731ED106E}" destId="{2F942268-7FD3-45E2-A51B-9FF2E5D37E57}" srcOrd="3" destOrd="0" parTransId="{4786E275-B8C6-43C2-AACD-B7C254FF4FE9}" sibTransId="{F8D7C787-1408-4FCB-A32B-D8FF1073F3F6}"/>
    <dgm:cxn modelId="{A0592836-436A-4584-9948-4951C711F00C}" type="presOf" srcId="{2F942268-7FD3-45E2-A51B-9FF2E5D37E57}" destId="{FBA1393B-EF87-4989-81D1-02127E8D6825}" srcOrd="0" destOrd="0" presId="urn:microsoft.com/office/officeart/2005/8/layout/default"/>
    <dgm:cxn modelId="{8292AC39-8928-4310-A58B-ACD7F7FEBBB4}" type="presOf" srcId="{2607EC38-0C8B-4BF9-8C5F-FB57DD786E07}" destId="{2D1789A5-2E2E-4512-9885-B5C9B3A8DE2C}" srcOrd="0" destOrd="0" presId="urn:microsoft.com/office/officeart/2005/8/layout/default"/>
    <dgm:cxn modelId="{2FEAAC63-9EBE-4DFA-97FD-DD5EAB903AFE}" type="presOf" srcId="{39D7D798-DB3B-43F6-9194-A9D19F1CC689}" destId="{A3AA5613-7AB8-4B33-BB8D-C2C250D75565}" srcOrd="0" destOrd="0" presId="urn:microsoft.com/office/officeart/2005/8/layout/default"/>
    <dgm:cxn modelId="{64BEFF8A-FA0B-4FDB-9F74-5A2B81FF0803}" type="presOf" srcId="{F92FE3AA-B597-4F04-809F-2A130DFEB7A0}" destId="{5C8BEF31-6C69-4FAD-A936-9B6A3444B506}" srcOrd="0" destOrd="0" presId="urn:microsoft.com/office/officeart/2005/8/layout/default"/>
    <dgm:cxn modelId="{495630A0-6899-4970-99EA-5D4EB818E07A}" srcId="{376783E1-E770-4E05-9CC5-88D731ED106E}" destId="{39D7D798-DB3B-43F6-9194-A9D19F1CC689}" srcOrd="0" destOrd="0" parTransId="{368AA266-03A1-494D-83BA-44A54F5E54D0}" sibTransId="{CB75CC00-5014-4CAC-B1A0-F7A437F6BA6B}"/>
    <dgm:cxn modelId="{C0D243A3-4663-42E9-B131-7D6D0BAD3EBE}" srcId="{376783E1-E770-4E05-9CC5-88D731ED106E}" destId="{2607EC38-0C8B-4BF9-8C5F-FB57DD786E07}" srcOrd="1" destOrd="0" parTransId="{45A84255-2622-45AC-BB77-BFA586724C70}" sibTransId="{AB8D8BF9-5102-4EF6-A880-890DDC579F64}"/>
    <dgm:cxn modelId="{446F9FC2-1010-49B9-A3C2-BDF2FEFB618D}" type="presOf" srcId="{376783E1-E770-4E05-9CC5-88D731ED106E}" destId="{B44FB91C-D750-49BD-80A5-DF1A507F4468}" srcOrd="0" destOrd="0" presId="urn:microsoft.com/office/officeart/2005/8/layout/default"/>
    <dgm:cxn modelId="{1778DB58-7480-42D1-B4E0-A1235ABB0B11}" type="presParOf" srcId="{B44FB91C-D750-49BD-80A5-DF1A507F4468}" destId="{A3AA5613-7AB8-4B33-BB8D-C2C250D75565}" srcOrd="0" destOrd="0" presId="urn:microsoft.com/office/officeart/2005/8/layout/default"/>
    <dgm:cxn modelId="{397E731F-EC51-40B4-9919-2DF560E5FCBB}" type="presParOf" srcId="{B44FB91C-D750-49BD-80A5-DF1A507F4468}" destId="{71CB9AB5-7459-445D-B893-229F98825234}" srcOrd="1" destOrd="0" presId="urn:microsoft.com/office/officeart/2005/8/layout/default"/>
    <dgm:cxn modelId="{D30CE616-A164-4FF1-B5A0-1FFCE7635617}" type="presParOf" srcId="{B44FB91C-D750-49BD-80A5-DF1A507F4468}" destId="{2D1789A5-2E2E-4512-9885-B5C9B3A8DE2C}" srcOrd="2" destOrd="0" presId="urn:microsoft.com/office/officeart/2005/8/layout/default"/>
    <dgm:cxn modelId="{132BC278-F0E8-488F-AC01-3D528F55BFBD}" type="presParOf" srcId="{B44FB91C-D750-49BD-80A5-DF1A507F4468}" destId="{7BE1742B-C674-4327-9AC5-FBA76128E12C}" srcOrd="3" destOrd="0" presId="urn:microsoft.com/office/officeart/2005/8/layout/default"/>
    <dgm:cxn modelId="{7C853F0E-6286-4381-B13E-9CD40C7A22D4}" type="presParOf" srcId="{B44FB91C-D750-49BD-80A5-DF1A507F4468}" destId="{5C8BEF31-6C69-4FAD-A936-9B6A3444B506}" srcOrd="4" destOrd="0" presId="urn:microsoft.com/office/officeart/2005/8/layout/default"/>
    <dgm:cxn modelId="{FE7DA19D-AD99-40A6-8C46-47F99FF494B2}" type="presParOf" srcId="{B44FB91C-D750-49BD-80A5-DF1A507F4468}" destId="{D3C10511-6DC2-4866-A900-95948852A4C4}" srcOrd="5" destOrd="0" presId="urn:microsoft.com/office/officeart/2005/8/layout/default"/>
    <dgm:cxn modelId="{A98B8C3E-C7E8-4912-93BA-D6BA6EC427E1}" type="presParOf" srcId="{B44FB91C-D750-49BD-80A5-DF1A507F4468}" destId="{FBA1393B-EF87-4989-81D1-02127E8D682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FA8820-3C06-4F3A-8B48-810A89636816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CEA6589B-347C-4EE8-B18C-E55312884D51}">
      <dgm:prSet phldrT="[Tex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ILEGAL</a:t>
          </a:r>
        </a:p>
      </dgm:t>
    </dgm:pt>
    <dgm:pt modelId="{8EA4A063-B752-424F-83E6-60BC50D4EF61}" type="parTrans" cxnId="{E190E5CF-40AB-49B3-8010-BC172A262983}">
      <dgm:prSet/>
      <dgm:spPr/>
      <dgm:t>
        <a:bodyPr/>
        <a:lstStyle/>
        <a:p>
          <a:endParaRPr lang="es-CO"/>
        </a:p>
      </dgm:t>
    </dgm:pt>
    <dgm:pt modelId="{08B4E0A7-AFEA-4ABA-A2C4-7E4F4EF85CC5}" type="sibTrans" cxnId="{E190E5CF-40AB-49B3-8010-BC172A262983}">
      <dgm:prSet/>
      <dgm:spPr/>
      <dgm:t>
        <a:bodyPr/>
        <a:lstStyle/>
        <a:p>
          <a:endParaRPr lang="es-CO"/>
        </a:p>
      </dgm:t>
    </dgm:pt>
    <dgm:pt modelId="{C19028EE-5B9F-4C40-BA55-0095989E557F}">
      <dgm:prSet phldrT="[Tex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NO REGULADO</a:t>
          </a:r>
        </a:p>
      </dgm:t>
    </dgm:pt>
    <dgm:pt modelId="{6E82C876-49EA-47F9-AD35-0CE8303425BE}" type="parTrans" cxnId="{F4FDC08D-45D8-4485-BD1B-6717C7497CE8}">
      <dgm:prSet/>
      <dgm:spPr/>
      <dgm:t>
        <a:bodyPr/>
        <a:lstStyle/>
        <a:p>
          <a:endParaRPr lang="es-CO"/>
        </a:p>
      </dgm:t>
    </dgm:pt>
    <dgm:pt modelId="{2BCADC98-1A39-4DE7-A661-6FC5289675C1}" type="sibTrans" cxnId="{F4FDC08D-45D8-4485-BD1B-6717C7497CE8}">
      <dgm:prSet/>
      <dgm:spPr/>
      <dgm:t>
        <a:bodyPr/>
        <a:lstStyle/>
        <a:p>
          <a:endParaRPr lang="es-CO"/>
        </a:p>
      </dgm:t>
    </dgm:pt>
    <dgm:pt modelId="{563F2A44-043E-4174-A64D-F33F8B451E88}" type="pres">
      <dgm:prSet presAssocID="{E1FA8820-3C06-4F3A-8B48-810A89636816}" presName="diagram" presStyleCnt="0">
        <dgm:presLayoutVars>
          <dgm:dir/>
          <dgm:resizeHandles val="exact"/>
        </dgm:presLayoutVars>
      </dgm:prSet>
      <dgm:spPr/>
    </dgm:pt>
    <dgm:pt modelId="{FCD2A3A9-C721-49F2-9C93-E0951EEF5DDC}" type="pres">
      <dgm:prSet presAssocID="{CEA6589B-347C-4EE8-B18C-E55312884D51}" presName="arrow" presStyleLbl="node1" presStyleIdx="0" presStyleCnt="2" custRadScaleRad="102506" custRadScaleInc="0">
        <dgm:presLayoutVars>
          <dgm:bulletEnabled val="1"/>
        </dgm:presLayoutVars>
      </dgm:prSet>
      <dgm:spPr/>
    </dgm:pt>
    <dgm:pt modelId="{9DD4B1C0-87B6-4EB7-A577-085FF0D485EC}" type="pres">
      <dgm:prSet presAssocID="{C19028EE-5B9F-4C40-BA55-0095989E557F}" presName="arrow" presStyleLbl="node1" presStyleIdx="1" presStyleCnt="2">
        <dgm:presLayoutVars>
          <dgm:bulletEnabled val="1"/>
        </dgm:presLayoutVars>
      </dgm:prSet>
      <dgm:spPr/>
    </dgm:pt>
  </dgm:ptLst>
  <dgm:cxnLst>
    <dgm:cxn modelId="{F4FDC08D-45D8-4485-BD1B-6717C7497CE8}" srcId="{E1FA8820-3C06-4F3A-8B48-810A89636816}" destId="{C19028EE-5B9F-4C40-BA55-0095989E557F}" srcOrd="1" destOrd="0" parTransId="{6E82C876-49EA-47F9-AD35-0CE8303425BE}" sibTransId="{2BCADC98-1A39-4DE7-A661-6FC5289675C1}"/>
    <dgm:cxn modelId="{671EE2A4-911C-49EF-8154-251D9BF9FB7D}" type="presOf" srcId="{C19028EE-5B9F-4C40-BA55-0095989E557F}" destId="{9DD4B1C0-87B6-4EB7-A577-085FF0D485EC}" srcOrd="0" destOrd="0" presId="urn:microsoft.com/office/officeart/2005/8/layout/arrow5"/>
    <dgm:cxn modelId="{E190E5CF-40AB-49B3-8010-BC172A262983}" srcId="{E1FA8820-3C06-4F3A-8B48-810A89636816}" destId="{CEA6589B-347C-4EE8-B18C-E55312884D51}" srcOrd="0" destOrd="0" parTransId="{8EA4A063-B752-424F-83E6-60BC50D4EF61}" sibTransId="{08B4E0A7-AFEA-4ABA-A2C4-7E4F4EF85CC5}"/>
    <dgm:cxn modelId="{0DC3FAD3-B370-4B05-B929-879831DF8447}" type="presOf" srcId="{E1FA8820-3C06-4F3A-8B48-810A89636816}" destId="{563F2A44-043E-4174-A64D-F33F8B451E88}" srcOrd="0" destOrd="0" presId="urn:microsoft.com/office/officeart/2005/8/layout/arrow5"/>
    <dgm:cxn modelId="{5DB80EF3-257C-471C-990D-EA2BA06B2939}" type="presOf" srcId="{CEA6589B-347C-4EE8-B18C-E55312884D51}" destId="{FCD2A3A9-C721-49F2-9C93-E0951EEF5DDC}" srcOrd="0" destOrd="0" presId="urn:microsoft.com/office/officeart/2005/8/layout/arrow5"/>
    <dgm:cxn modelId="{71AE21FF-9E92-4981-9F4A-A6AF1785F0DA}" type="presParOf" srcId="{563F2A44-043E-4174-A64D-F33F8B451E88}" destId="{FCD2A3A9-C721-49F2-9C93-E0951EEF5DDC}" srcOrd="0" destOrd="0" presId="urn:microsoft.com/office/officeart/2005/8/layout/arrow5"/>
    <dgm:cxn modelId="{F0F90279-C1AC-44EE-878C-05817758E1AE}" type="presParOf" srcId="{563F2A44-043E-4174-A64D-F33F8B451E88}" destId="{9DD4B1C0-87B6-4EB7-A577-085FF0D485EC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9AA56-7A69-481F-BC53-155AB7D3AB8B}">
      <dsp:nvSpPr>
        <dsp:cNvPr id="0" name=""/>
        <dsp:cNvSpPr/>
      </dsp:nvSpPr>
      <dsp:spPr>
        <a:xfrm>
          <a:off x="0" y="297018"/>
          <a:ext cx="1403891" cy="84233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CONSUMO</a:t>
          </a:r>
        </a:p>
      </dsp:txBody>
      <dsp:txXfrm>
        <a:off x="0" y="297018"/>
        <a:ext cx="1403891" cy="842335"/>
      </dsp:txXfrm>
    </dsp:sp>
    <dsp:sp modelId="{B8CE6DA6-D589-4242-9A23-05E2346784D7}">
      <dsp:nvSpPr>
        <dsp:cNvPr id="0" name=""/>
        <dsp:cNvSpPr/>
      </dsp:nvSpPr>
      <dsp:spPr>
        <a:xfrm>
          <a:off x="1544281" y="312551"/>
          <a:ext cx="1403891" cy="84233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FINANZAS</a:t>
          </a:r>
        </a:p>
      </dsp:txBody>
      <dsp:txXfrm>
        <a:off x="1544281" y="312551"/>
        <a:ext cx="1403891" cy="842335"/>
      </dsp:txXfrm>
    </dsp:sp>
    <dsp:sp modelId="{4487707C-63CE-44C4-A414-2AC53361CD83}">
      <dsp:nvSpPr>
        <dsp:cNvPr id="0" name=""/>
        <dsp:cNvSpPr/>
      </dsp:nvSpPr>
      <dsp:spPr>
        <a:xfrm>
          <a:off x="3088562" y="297018"/>
          <a:ext cx="1403891" cy="84233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PRODUCCIÓN</a:t>
          </a:r>
        </a:p>
      </dsp:txBody>
      <dsp:txXfrm>
        <a:off x="3088562" y="297018"/>
        <a:ext cx="1403891" cy="842335"/>
      </dsp:txXfrm>
    </dsp:sp>
    <dsp:sp modelId="{E13F8E47-AA8C-4FBC-AA7C-0EBF57C37933}">
      <dsp:nvSpPr>
        <dsp:cNvPr id="0" name=""/>
        <dsp:cNvSpPr/>
      </dsp:nvSpPr>
      <dsp:spPr>
        <a:xfrm>
          <a:off x="772140" y="1279743"/>
          <a:ext cx="1403891" cy="84233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CONOCIMIENTO</a:t>
          </a:r>
        </a:p>
      </dsp:txBody>
      <dsp:txXfrm>
        <a:off x="772140" y="1279743"/>
        <a:ext cx="1403891" cy="842335"/>
      </dsp:txXfrm>
    </dsp:sp>
    <dsp:sp modelId="{C0A8C9C2-2C63-4992-9B4F-91A80A9D5980}">
      <dsp:nvSpPr>
        <dsp:cNvPr id="0" name=""/>
        <dsp:cNvSpPr/>
      </dsp:nvSpPr>
      <dsp:spPr>
        <a:xfrm>
          <a:off x="2316421" y="1279743"/>
          <a:ext cx="1403891" cy="84233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TRANSACCIONES</a:t>
          </a:r>
        </a:p>
      </dsp:txBody>
      <dsp:txXfrm>
        <a:off x="2316421" y="1279743"/>
        <a:ext cx="1403891" cy="842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F2A76-EFB6-4FA0-8A9C-E3EBDB919B2C}">
      <dsp:nvSpPr>
        <dsp:cNvPr id="0" name=""/>
        <dsp:cNvSpPr/>
      </dsp:nvSpPr>
      <dsp:spPr>
        <a:xfrm>
          <a:off x="0" y="0"/>
          <a:ext cx="7564581" cy="185166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C0CC92C1-23DF-4E15-BEAD-7C11DE01BBB7}">
      <dsp:nvSpPr>
        <dsp:cNvPr id="0" name=""/>
        <dsp:cNvSpPr/>
      </dsp:nvSpPr>
      <dsp:spPr>
        <a:xfrm>
          <a:off x="226937" y="246888"/>
          <a:ext cx="2222095" cy="13578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5422B-C176-4AD3-8904-05634895103D}">
      <dsp:nvSpPr>
        <dsp:cNvPr id="0" name=""/>
        <dsp:cNvSpPr/>
      </dsp:nvSpPr>
      <dsp:spPr>
        <a:xfrm rot="10800000">
          <a:off x="226937" y="1851660"/>
          <a:ext cx="2222095" cy="2263140"/>
        </a:xfrm>
        <a:prstGeom prst="round2SameRect">
          <a:avLst>
            <a:gd name="adj1" fmla="val 10500"/>
            <a:gd name="adj2" fmla="val 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-Crisis Económica.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-Aumento del desempleo.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-Crecimiento de la deuda.</a:t>
          </a:r>
        </a:p>
      </dsp:txBody>
      <dsp:txXfrm rot="10800000">
        <a:off x="295274" y="1851660"/>
        <a:ext cx="2085421" cy="2194803"/>
      </dsp:txXfrm>
    </dsp:sp>
    <dsp:sp modelId="{D890829A-FDE0-4BE9-B425-6D768C970156}">
      <dsp:nvSpPr>
        <dsp:cNvPr id="0" name=""/>
        <dsp:cNvSpPr/>
      </dsp:nvSpPr>
      <dsp:spPr>
        <a:xfrm>
          <a:off x="2671242" y="246888"/>
          <a:ext cx="2222095" cy="13578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8344C-7D78-4939-B06A-B9C1DB3EFF15}">
      <dsp:nvSpPr>
        <dsp:cNvPr id="0" name=""/>
        <dsp:cNvSpPr/>
      </dsp:nvSpPr>
      <dsp:spPr>
        <a:xfrm rot="10800000">
          <a:off x="2671242" y="1851660"/>
          <a:ext cx="2222095" cy="2263140"/>
        </a:xfrm>
        <a:prstGeom prst="round2SameRect">
          <a:avLst>
            <a:gd name="adj1" fmla="val 10500"/>
            <a:gd name="adj2" fmla="val 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-Internet se ha hecho global.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-Posicionamiento de los de celulares.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-Plataformas de pago evolucionaron.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-Aumento de las redes sociales.</a:t>
          </a:r>
        </a:p>
      </dsp:txBody>
      <dsp:txXfrm rot="10800000">
        <a:off x="2739579" y="1851660"/>
        <a:ext cx="2085421" cy="2194803"/>
      </dsp:txXfrm>
    </dsp:sp>
    <dsp:sp modelId="{3C02984D-CAED-4829-8911-64DE77A1C982}">
      <dsp:nvSpPr>
        <dsp:cNvPr id="0" name=""/>
        <dsp:cNvSpPr/>
      </dsp:nvSpPr>
      <dsp:spPr>
        <a:xfrm>
          <a:off x="5115547" y="246888"/>
          <a:ext cx="2222095" cy="13578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58227-481E-46E3-A857-296C59432B47}">
      <dsp:nvSpPr>
        <dsp:cNvPr id="0" name=""/>
        <dsp:cNvSpPr/>
      </dsp:nvSpPr>
      <dsp:spPr>
        <a:xfrm rot="10800000">
          <a:off x="5115547" y="1851660"/>
          <a:ext cx="2222095" cy="2263140"/>
        </a:xfrm>
        <a:prstGeom prst="round2SameRect">
          <a:avLst>
            <a:gd name="adj1" fmla="val 10500"/>
            <a:gd name="adj2" fmla="val 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kern="1200" dirty="0"/>
            <a:t>-Crecimiento de la población.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b="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rgbClr val="FF0000"/>
              </a:solidFill>
            </a:rPr>
            <a:t>-Deseo de pertenecer a una comunidad.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b="1" kern="1200" dirty="0">
            <a:solidFill>
              <a:srgbClr val="FF0000"/>
            </a:solidFill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>
              <a:solidFill>
                <a:srgbClr val="FF0000"/>
              </a:solidFill>
            </a:rPr>
            <a:t>-Sostenibilidad.</a:t>
          </a:r>
        </a:p>
      </dsp:txBody>
      <dsp:txXfrm rot="10800000">
        <a:off x="5183884" y="1851660"/>
        <a:ext cx="2085421" cy="2194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A5613-7AB8-4B33-BB8D-C2C250D75565}">
      <dsp:nvSpPr>
        <dsp:cNvPr id="0" name=""/>
        <dsp:cNvSpPr/>
      </dsp:nvSpPr>
      <dsp:spPr>
        <a:xfrm>
          <a:off x="251023" y="1851"/>
          <a:ext cx="3631406" cy="2178843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CREER EN LOS COMUNES</a:t>
          </a:r>
        </a:p>
      </dsp:txBody>
      <dsp:txXfrm>
        <a:off x="251023" y="1851"/>
        <a:ext cx="3631406" cy="2178843"/>
      </dsp:txXfrm>
    </dsp:sp>
    <dsp:sp modelId="{2D1789A5-2E2E-4512-9885-B5C9B3A8DE2C}">
      <dsp:nvSpPr>
        <dsp:cNvPr id="0" name=""/>
        <dsp:cNvSpPr/>
      </dsp:nvSpPr>
      <dsp:spPr>
        <a:xfrm>
          <a:off x="4245570" y="1851"/>
          <a:ext cx="3631406" cy="2178843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MASA CRÍTICA</a:t>
          </a:r>
        </a:p>
      </dsp:txBody>
      <dsp:txXfrm>
        <a:off x="4245570" y="1851"/>
        <a:ext cx="3631406" cy="2178843"/>
      </dsp:txXfrm>
    </dsp:sp>
    <dsp:sp modelId="{5C8BEF31-6C69-4FAD-A936-9B6A3444B506}">
      <dsp:nvSpPr>
        <dsp:cNvPr id="0" name=""/>
        <dsp:cNvSpPr/>
      </dsp:nvSpPr>
      <dsp:spPr>
        <a:xfrm>
          <a:off x="251023" y="2543835"/>
          <a:ext cx="3631406" cy="2178843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CONFIAR EN EXTRAÑOS</a:t>
          </a:r>
        </a:p>
      </dsp:txBody>
      <dsp:txXfrm>
        <a:off x="251023" y="2543835"/>
        <a:ext cx="3631406" cy="2178843"/>
      </dsp:txXfrm>
    </dsp:sp>
    <dsp:sp modelId="{FBA1393B-EF87-4989-81D1-02127E8D6825}">
      <dsp:nvSpPr>
        <dsp:cNvPr id="0" name=""/>
        <dsp:cNvSpPr/>
      </dsp:nvSpPr>
      <dsp:spPr>
        <a:xfrm>
          <a:off x="4245570" y="2543835"/>
          <a:ext cx="3631406" cy="2178843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CAPACIDAD SIN UTILIZAR</a:t>
          </a:r>
        </a:p>
      </dsp:txBody>
      <dsp:txXfrm>
        <a:off x="4245570" y="2543835"/>
        <a:ext cx="3631406" cy="2178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2A3A9-C721-49F2-9C93-E0951EEF5DDC}">
      <dsp:nvSpPr>
        <dsp:cNvPr id="0" name=""/>
        <dsp:cNvSpPr/>
      </dsp:nvSpPr>
      <dsp:spPr>
        <a:xfrm rot="16200000">
          <a:off x="0" y="744802"/>
          <a:ext cx="3929062" cy="3929062"/>
        </a:xfrm>
        <a:prstGeom prst="downArrow">
          <a:avLst>
            <a:gd name="adj1" fmla="val 50000"/>
            <a:gd name="adj2" fmla="val 35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700" kern="1200" dirty="0"/>
            <a:t>ILEGAL</a:t>
          </a:r>
        </a:p>
      </dsp:txBody>
      <dsp:txXfrm rot="5400000">
        <a:off x="1" y="1727067"/>
        <a:ext cx="3241476" cy="1964531"/>
      </dsp:txXfrm>
    </dsp:sp>
    <dsp:sp modelId="{9DD4B1C0-87B6-4EB7-A577-085FF0D485EC}">
      <dsp:nvSpPr>
        <dsp:cNvPr id="0" name=""/>
        <dsp:cNvSpPr/>
      </dsp:nvSpPr>
      <dsp:spPr>
        <a:xfrm rot="5400000">
          <a:off x="4197174" y="744802"/>
          <a:ext cx="3929062" cy="3929062"/>
        </a:xfrm>
        <a:prstGeom prst="downArrow">
          <a:avLst>
            <a:gd name="adj1" fmla="val 50000"/>
            <a:gd name="adj2" fmla="val 35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700" kern="1200" dirty="0"/>
            <a:t>NO REGULADO</a:t>
          </a:r>
        </a:p>
      </dsp:txBody>
      <dsp:txXfrm rot="-5400000">
        <a:off x="4884761" y="1727068"/>
        <a:ext cx="3241476" cy="1964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4C5EA-1F43-4BE4-8C12-62F2CDBA1EE7}" type="datetimeFigureOut">
              <a:rPr lang="es-CO" smtClean="0"/>
              <a:t>14/07/2021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AD1ED-FE16-4696-B94C-89A0D9330A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6366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F78A0-DCAB-4A08-906B-C82CF3D778A1}" type="datetimeFigureOut">
              <a:rPr lang="es-CO" smtClean="0"/>
              <a:t>14/07/2021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1E3F5-E7F7-4CA5-91A6-E70F34B3EEB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129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61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42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240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4DD0"/>
                </a:solidFill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09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77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76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385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3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98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18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0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684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548A5-80E1-4D98-8BDE-D93E34DE12FB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64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hyperlink" Target="https://www.elespectador.com/opinion/rappi-el-unicornio-que-usted-subsidia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png"/><Relationship Id="rId9" Type="http://schemas.openxmlformats.org/officeDocument/2006/relationships/image" Target="../media/image8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kornarquitectos.com/" TargetMode="Externa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image" Target="../media/image99.jpeg"/><Relationship Id="rId9" Type="http://schemas.openxmlformats.org/officeDocument/2006/relationships/image" Target="../media/image10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e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jpeg"/><Relationship Id="rId7" Type="http://schemas.openxmlformats.org/officeDocument/2006/relationships/image" Target="../media/image127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0CC9B5EF-0C4F-46DE-8BD7-52AE33EDF953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bg1"/>
                </a:solidFill>
              </a:rPr>
              <a:t>ECONOMÍA COLABORATIVA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0A3B180F-63AD-414C-9D11-51F54D06AF83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4DD0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JORGE A. VILLABONA REYES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6330A38-FC57-45D7-A361-CA4A3A6DDA08}"/>
              </a:ext>
            </a:extLst>
          </p:cNvPr>
          <p:cNvSpPr/>
          <p:nvPr/>
        </p:nvSpPr>
        <p:spPr>
          <a:xfrm>
            <a:off x="208671" y="2897945"/>
            <a:ext cx="2630659" cy="22473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A983DDF-6B5F-4C42-B8FF-C017E7AE78D7}"/>
              </a:ext>
            </a:extLst>
          </p:cNvPr>
          <p:cNvSpPr/>
          <p:nvPr/>
        </p:nvSpPr>
        <p:spPr>
          <a:xfrm>
            <a:off x="9352670" y="2305343"/>
            <a:ext cx="2630659" cy="22473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83CAB02-E6F5-4F94-91E3-2436EAF46DCA}"/>
              </a:ext>
            </a:extLst>
          </p:cNvPr>
          <p:cNvSpPr/>
          <p:nvPr/>
        </p:nvSpPr>
        <p:spPr>
          <a:xfrm>
            <a:off x="5819336" y="4373647"/>
            <a:ext cx="2630659" cy="224731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2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CB2B3122-57C4-4D38-ACBD-EF178841CAFD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C2E9818-234F-4254-B0A2-30B201E7F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298426"/>
              </p:ext>
            </p:extLst>
          </p:nvPr>
        </p:nvGraphicFramePr>
        <p:xfrm>
          <a:off x="2032000" y="719666"/>
          <a:ext cx="8128000" cy="4724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994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6C304D0-DA52-4CD9-9EFC-C1D7057EB89A}"/>
              </a:ext>
            </a:extLst>
          </p:cNvPr>
          <p:cNvSpPr/>
          <p:nvPr/>
        </p:nvSpPr>
        <p:spPr>
          <a:xfrm>
            <a:off x="1191491" y="1679786"/>
            <a:ext cx="1004454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CO" sz="2200" dirty="0"/>
              <a:t>El ahorro. Precios bajos o gratis.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CO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2200" dirty="0"/>
              <a:t>Desarrollo sostenible. Estimula el segundo uso de los productos.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CO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2200" dirty="0"/>
              <a:t>Gestión de recursos. Es clave el compartir los bienes.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CO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2200" dirty="0"/>
              <a:t>Mayor oferta. </a:t>
            </a:r>
            <a:endParaRPr lang="es-CO" dirty="0">
              <a:latin typeface="+mj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1B6C4C-7CE5-4437-BD93-4AD59EEA3F2F}"/>
              </a:ext>
            </a:extLst>
          </p:cNvPr>
          <p:cNvSpPr txBox="1"/>
          <p:nvPr/>
        </p:nvSpPr>
        <p:spPr>
          <a:xfrm>
            <a:off x="4114801" y="961675"/>
            <a:ext cx="3228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>
                <a:solidFill>
                  <a:srgbClr val="FF0000"/>
                </a:solidFill>
              </a:rPr>
              <a:t>BENEFICIOS</a:t>
            </a:r>
            <a:r>
              <a:rPr lang="es-CO" dirty="0"/>
              <a:t> 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FC453F79-E5BB-48B4-981B-E7A9B5C882E9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</p:spTree>
    <p:extLst>
      <p:ext uri="{BB962C8B-B14F-4D97-AF65-F5344CB8AC3E}">
        <p14:creationId xmlns:p14="http://schemas.microsoft.com/office/powerpoint/2010/main" val="338664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A3F506-8F82-4056-BAE4-558810F974DA}"/>
              </a:ext>
            </a:extLst>
          </p:cNvPr>
          <p:cNvSpPr/>
          <p:nvPr/>
        </p:nvSpPr>
        <p:spPr>
          <a:xfrm>
            <a:off x="1073727" y="1815684"/>
            <a:ext cx="1004454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200" dirty="0"/>
              <a:t>Inseguridad para el consumidor. Muere pasajera en Puebla-México por chofer de Cabify.</a:t>
            </a:r>
          </a:p>
          <a:p>
            <a:pPr marL="342900" indent="-342900" algn="just">
              <a:buAutoNum type="arabicPeriod"/>
            </a:pPr>
            <a:endParaRPr lang="es-CO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200" dirty="0"/>
              <a:t>Saturación del mercado. Caso Barcelona y el alquiler de lugares de hospedaje.</a:t>
            </a:r>
          </a:p>
          <a:p>
            <a:pPr marL="342900" indent="-342900" algn="just">
              <a:buAutoNum type="arabicPeriod"/>
            </a:pPr>
            <a:endParaRPr lang="es-CO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200" dirty="0"/>
              <a:t>Falta de garantías en el servicio.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200" dirty="0"/>
              <a:t>Se considera una competencia desleal. No paga impuestos.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D4348C-BF4A-4C65-B465-3875D8F9A83D}"/>
              </a:ext>
            </a:extLst>
          </p:cNvPr>
          <p:cNvSpPr txBox="1"/>
          <p:nvPr/>
        </p:nvSpPr>
        <p:spPr>
          <a:xfrm>
            <a:off x="4481902" y="1031274"/>
            <a:ext cx="3228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b="1" dirty="0">
                <a:solidFill>
                  <a:srgbClr val="FF0000"/>
                </a:solidFill>
              </a:rPr>
              <a:t>CRÍTICAS</a:t>
            </a:r>
            <a:r>
              <a:rPr lang="es-CO" dirty="0"/>
              <a:t> </a:t>
            </a:r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21903D09-9FF0-4148-B29D-ED7063EDE839}"/>
              </a:ext>
            </a:extLst>
          </p:cNvPr>
          <p:cNvSpPr txBox="1">
            <a:spLocks/>
          </p:cNvSpPr>
          <p:nvPr/>
        </p:nvSpPr>
        <p:spPr>
          <a:xfrm>
            <a:off x="498764" y="-5726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</p:spTree>
    <p:extLst>
      <p:ext uri="{BB962C8B-B14F-4D97-AF65-F5344CB8AC3E}">
        <p14:creationId xmlns:p14="http://schemas.microsoft.com/office/powerpoint/2010/main" val="383992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0F62780-733A-4946-B0F4-0C666714B049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D2D91C06-B930-42A5-8FFC-4F0959A01290}"/>
              </a:ext>
            </a:extLst>
          </p:cNvPr>
          <p:cNvSpPr/>
          <p:nvPr/>
        </p:nvSpPr>
        <p:spPr>
          <a:xfrm>
            <a:off x="7962611" y="1607023"/>
            <a:ext cx="3781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Decreto 2119 regula el ‘Hospedaje turístico no permanente.</a:t>
            </a:r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8D309A9-126D-4E48-8548-A467607E9A0A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</p:spTree>
    <p:extLst>
      <p:ext uri="{BB962C8B-B14F-4D97-AF65-F5344CB8AC3E}">
        <p14:creationId xmlns:p14="http://schemas.microsoft.com/office/powerpoint/2010/main" val="271377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A082A49-AD6E-4E26-856B-34E10DE85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2" t="10781" r="20864" b="12182"/>
          <a:stretch/>
        </p:blipFill>
        <p:spPr>
          <a:xfrm>
            <a:off x="3431704" y="1412776"/>
            <a:ext cx="5328592" cy="3960441"/>
          </a:xfrm>
          <a:prstGeom prst="rect">
            <a:avLst/>
          </a:prstGeom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0D659542-83CC-4273-97AE-CA51D5EE0B9C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CALIFICACIÓN USUARIOS</a:t>
            </a:r>
          </a:p>
        </p:txBody>
      </p:sp>
    </p:spTree>
    <p:extLst>
      <p:ext uri="{BB962C8B-B14F-4D97-AF65-F5344CB8AC3E}">
        <p14:creationId xmlns:p14="http://schemas.microsoft.com/office/powerpoint/2010/main" val="121652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6 CuadroTexto">
            <a:extLst>
              <a:ext uri="{FF2B5EF4-FFF2-40B4-BE49-F238E27FC236}">
                <a16:creationId xmlns:a16="http://schemas.microsoft.com/office/drawing/2014/main" id="{135EB8D5-4CA2-4ECD-9418-5E3D279FC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1354110"/>
            <a:ext cx="7445086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b="1" dirty="0">
                <a:solidFill>
                  <a:schemeClr val="tx2"/>
                </a:solidFill>
                <a:latin typeface="+mj-lt"/>
              </a:rPr>
              <a:t>Economía Colaborativa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b="1" dirty="0">
                <a:solidFill>
                  <a:srgbClr val="FF0000"/>
                </a:solidFill>
                <a:latin typeface="+mj-lt"/>
              </a:rPr>
              <a:t>Uber, </a:t>
            </a:r>
            <a:r>
              <a:rPr lang="es-CO" sz="2000" b="1" dirty="0" err="1">
                <a:solidFill>
                  <a:srgbClr val="FF0000"/>
                </a:solidFill>
                <a:latin typeface="+mj-lt"/>
              </a:rPr>
              <a:t>AirBnb</a:t>
            </a:r>
            <a:r>
              <a:rPr lang="es-CO" sz="2000" b="1" dirty="0">
                <a:solidFill>
                  <a:srgbClr val="FF0000"/>
                </a:solidFill>
                <a:latin typeface="+mj-lt"/>
              </a:rPr>
              <a:t> y </a:t>
            </a:r>
            <a:r>
              <a:rPr lang="es-CO" sz="2000" b="1" dirty="0" err="1">
                <a:solidFill>
                  <a:srgbClr val="FF0000"/>
                </a:solidFill>
                <a:latin typeface="+mj-lt"/>
              </a:rPr>
              <a:t>Rappi</a:t>
            </a:r>
            <a:endParaRPr lang="es-CO" sz="2000" b="1" dirty="0">
              <a:solidFill>
                <a:srgbClr val="FF0000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chemeClr val="tx2"/>
                </a:solidFill>
                <a:latin typeface="+mj-lt"/>
              </a:rPr>
              <a:t>Aplicación otros sectores</a:t>
            </a: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ES_tradnl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285750" indent="-285750"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6 CuadroTexto">
            <a:extLst>
              <a:ext uri="{FF2B5EF4-FFF2-40B4-BE49-F238E27FC236}">
                <a16:creationId xmlns:a16="http://schemas.microsoft.com/office/drawing/2014/main" id="{19994E9D-4610-45B1-832D-5429703B3757}"/>
              </a:ext>
            </a:extLst>
          </p:cNvPr>
          <p:cNvSpPr txBox="1"/>
          <p:nvPr/>
        </p:nvSpPr>
        <p:spPr>
          <a:xfrm>
            <a:off x="651164" y="1123129"/>
            <a:ext cx="592931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7" name="7 CuadroTexto">
            <a:extLst>
              <a:ext uri="{FF2B5EF4-FFF2-40B4-BE49-F238E27FC236}">
                <a16:creationId xmlns:a16="http://schemas.microsoft.com/office/drawing/2014/main" id="{E4B59107-4692-4E37-9049-29B46E82AC98}"/>
              </a:ext>
            </a:extLst>
          </p:cNvPr>
          <p:cNvSpPr txBox="1"/>
          <p:nvPr/>
        </p:nvSpPr>
        <p:spPr>
          <a:xfrm>
            <a:off x="221674" y="71439"/>
            <a:ext cx="1044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ECONOMÍA COLABORATIVA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5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CC07F0A-787F-4508-82AF-1A1C68D0D69B}"/>
              </a:ext>
            </a:extLst>
          </p:cNvPr>
          <p:cNvSpPr txBox="1">
            <a:spLocks/>
          </p:cNvSpPr>
          <p:nvPr/>
        </p:nvSpPr>
        <p:spPr>
          <a:xfrm>
            <a:off x="1036320" y="1096106"/>
            <a:ext cx="1019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>
                <a:solidFill>
                  <a:srgbClr val="FF0000"/>
                </a:solidFill>
              </a:rPr>
              <a:t>Actividad 1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>
              <a:solidFill>
                <a:srgbClr val="FF0000"/>
              </a:solidFill>
            </a:endParaRPr>
          </a:p>
          <a:p>
            <a:pPr algn="just"/>
            <a:r>
              <a:rPr lang="es-ES" sz="2400" dirty="0"/>
              <a:t>¿Cuál es el éxito de </a:t>
            </a:r>
            <a:r>
              <a:rPr lang="es-ES" sz="2400" dirty="0" err="1"/>
              <a:t>Rappi</a:t>
            </a:r>
            <a:r>
              <a:rPr lang="es-ES" sz="2400" dirty="0"/>
              <a:t>? ¿Cuáles son las fallas de </a:t>
            </a:r>
            <a:r>
              <a:rPr lang="es-ES" sz="2400" dirty="0" err="1"/>
              <a:t>Rappi</a:t>
            </a:r>
            <a:r>
              <a:rPr lang="es-ES" sz="2400" dirty="0"/>
              <a:t>?</a:t>
            </a:r>
            <a:endParaRPr lang="es-CO" sz="2400" dirty="0"/>
          </a:p>
          <a:p>
            <a:pPr marL="0" indent="0">
              <a:buNone/>
            </a:pPr>
            <a:endParaRPr lang="es-CO" sz="2400" dirty="0"/>
          </a:p>
          <a:p>
            <a:pPr marL="0" indent="0">
              <a:buFont typeface="Arial" panose="020B0604020202020204" pitchFamily="34" charset="0"/>
              <a:buNone/>
            </a:pPr>
            <a:endParaRPr lang="es-CO" sz="2400" dirty="0"/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FB994624-945A-4A44-8B8D-E01CA1993E53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</p:spTree>
    <p:extLst>
      <p:ext uri="{BB962C8B-B14F-4D97-AF65-F5344CB8AC3E}">
        <p14:creationId xmlns:p14="http://schemas.microsoft.com/office/powerpoint/2010/main" val="283188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42196A17-8A7F-4F01-8905-0A3D0C7A449B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UBER</a:t>
            </a:r>
          </a:p>
        </p:txBody>
      </p:sp>
      <p:pic>
        <p:nvPicPr>
          <p:cNvPr id="1026" name="Picture 2" descr="taxista-iluistracion">
            <a:extLst>
              <a:ext uri="{FF2B5EF4-FFF2-40B4-BE49-F238E27FC236}">
                <a16:creationId xmlns:a16="http://schemas.microsoft.com/office/drawing/2014/main" id="{F5C48C27-07B8-4825-939C-853CD33A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955" y="943806"/>
            <a:ext cx="2762250" cy="15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934F96E3-094C-4E19-B2A7-5B43BABED9B2}"/>
              </a:ext>
            </a:extLst>
          </p:cNvPr>
          <p:cNvSpPr/>
          <p:nvPr/>
        </p:nvSpPr>
        <p:spPr>
          <a:xfrm>
            <a:off x="7008060" y="1313375"/>
            <a:ext cx="1041009" cy="74910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 descr="Resultado de imagen para garrett camp">
            <a:extLst>
              <a:ext uri="{FF2B5EF4-FFF2-40B4-BE49-F238E27FC236}">
                <a16:creationId xmlns:a16="http://schemas.microsoft.com/office/drawing/2014/main" id="{91692EC0-ED27-4963-8255-B307B1FD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4" y="943806"/>
            <a:ext cx="2314774" cy="15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A44E69-1C9F-47A3-B1CE-FB7E3CCA3966}"/>
              </a:ext>
            </a:extLst>
          </p:cNvPr>
          <p:cNvSpPr txBox="1"/>
          <p:nvPr/>
        </p:nvSpPr>
        <p:spPr>
          <a:xfrm>
            <a:off x="8947530" y="2456375"/>
            <a:ext cx="202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Mal Servicio Taxis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0F799007-6712-4304-A1A9-B2694B634BE9}"/>
              </a:ext>
            </a:extLst>
          </p:cNvPr>
          <p:cNvSpPr/>
          <p:nvPr/>
        </p:nvSpPr>
        <p:spPr>
          <a:xfrm>
            <a:off x="3370462" y="1325537"/>
            <a:ext cx="1041009" cy="7491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0" name="Picture 6" descr="Resultado de imagen para melody mccloskey">
            <a:extLst>
              <a:ext uri="{FF2B5EF4-FFF2-40B4-BE49-F238E27FC236}">
                <a16:creationId xmlns:a16="http://schemas.microsoft.com/office/drawing/2014/main" id="{11680766-2AD9-4196-8D28-DDDF6600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22" y="959953"/>
            <a:ext cx="1785451" cy="15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black cars service san francisco">
            <a:extLst>
              <a:ext uri="{FF2B5EF4-FFF2-40B4-BE49-F238E27FC236}">
                <a16:creationId xmlns:a16="http://schemas.microsoft.com/office/drawing/2014/main" id="{3317A4EE-D885-4C5A-A758-BEFB2014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97" y="3479800"/>
            <a:ext cx="2762250" cy="174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0FB1A20A-58BA-4C50-A77A-E11629922B00}"/>
              </a:ext>
            </a:extLst>
          </p:cNvPr>
          <p:cNvSpPr/>
          <p:nvPr/>
        </p:nvSpPr>
        <p:spPr>
          <a:xfrm>
            <a:off x="9343292" y="2825707"/>
            <a:ext cx="956603" cy="50981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EEB7CCE5-DD13-46CC-AD88-B82BEE723FC8}"/>
              </a:ext>
            </a:extLst>
          </p:cNvPr>
          <p:cNvSpPr/>
          <p:nvPr/>
        </p:nvSpPr>
        <p:spPr>
          <a:xfrm>
            <a:off x="7008060" y="3919415"/>
            <a:ext cx="1041009" cy="749105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4" name="Picture 10" descr="Imagen relacionada">
            <a:extLst>
              <a:ext uri="{FF2B5EF4-FFF2-40B4-BE49-F238E27FC236}">
                <a16:creationId xmlns:a16="http://schemas.microsoft.com/office/drawing/2014/main" id="{39E6489D-EA37-4477-9350-F4A02938D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22" y="3479800"/>
            <a:ext cx="1828800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echa: hacia la izquierda 12">
            <a:extLst>
              <a:ext uri="{FF2B5EF4-FFF2-40B4-BE49-F238E27FC236}">
                <a16:creationId xmlns:a16="http://schemas.microsoft.com/office/drawing/2014/main" id="{C2AD9A23-7FAF-4620-81FB-8CE1CCEC2F03}"/>
              </a:ext>
            </a:extLst>
          </p:cNvPr>
          <p:cNvSpPr/>
          <p:nvPr/>
        </p:nvSpPr>
        <p:spPr>
          <a:xfrm>
            <a:off x="3370462" y="3804529"/>
            <a:ext cx="1041009" cy="749105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6" name="Picture 12" descr="Resultado de imagen para uber">
            <a:extLst>
              <a:ext uri="{FF2B5EF4-FFF2-40B4-BE49-F238E27FC236}">
                <a16:creationId xmlns:a16="http://schemas.microsoft.com/office/drawing/2014/main" id="{67AF1F74-76D7-41F5-AC8B-A166CF40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19" y="3479800"/>
            <a:ext cx="2314774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E0608F4-DA68-486E-AC6B-9030353B448D}"/>
              </a:ext>
            </a:extLst>
          </p:cNvPr>
          <p:cNvSpPr txBox="1"/>
          <p:nvPr/>
        </p:nvSpPr>
        <p:spPr>
          <a:xfrm>
            <a:off x="1092718" y="247252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Garret Camp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21D7823-33FD-41B6-BDC6-1F1212209C96}"/>
              </a:ext>
            </a:extLst>
          </p:cNvPr>
          <p:cNvSpPr/>
          <p:nvPr/>
        </p:nvSpPr>
        <p:spPr>
          <a:xfrm>
            <a:off x="5002849" y="2521679"/>
            <a:ext cx="1948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2F3846"/>
                </a:solidFill>
                <a:latin typeface="PS Savoy"/>
              </a:rPr>
              <a:t>Melody McCloskey</a:t>
            </a:r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13AC5-B953-4092-B088-51A32FB5C1E8}"/>
              </a:ext>
            </a:extLst>
          </p:cNvPr>
          <p:cNvSpPr txBox="1"/>
          <p:nvPr/>
        </p:nvSpPr>
        <p:spPr>
          <a:xfrm>
            <a:off x="9306684" y="523415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Black Cars</a:t>
            </a:r>
          </a:p>
        </p:txBody>
      </p:sp>
    </p:spTree>
    <p:extLst>
      <p:ext uri="{BB962C8B-B14F-4D97-AF65-F5344CB8AC3E}">
        <p14:creationId xmlns:p14="http://schemas.microsoft.com/office/powerpoint/2010/main" val="137017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para UBER EATS">
            <a:extLst>
              <a:ext uri="{FF2B5EF4-FFF2-40B4-BE49-F238E27FC236}">
                <a16:creationId xmlns:a16="http://schemas.microsoft.com/office/drawing/2014/main" id="{2713CA49-17D3-4DB2-84A1-D6B131F6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35" y="713908"/>
            <a:ext cx="3009827" cy="14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UBER FREIGHT">
            <a:extLst>
              <a:ext uri="{FF2B5EF4-FFF2-40B4-BE49-F238E27FC236}">
                <a16:creationId xmlns:a16="http://schemas.microsoft.com/office/drawing/2014/main" id="{3010A0AC-74B1-445D-BCDA-5C4963111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9" r="14741"/>
          <a:stretch/>
        </p:blipFill>
        <p:spPr bwMode="auto">
          <a:xfrm>
            <a:off x="793360" y="2783262"/>
            <a:ext cx="3009827" cy="143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UBERPOOL">
            <a:extLst>
              <a:ext uri="{FF2B5EF4-FFF2-40B4-BE49-F238E27FC236}">
                <a16:creationId xmlns:a16="http://schemas.microsoft.com/office/drawing/2014/main" id="{36A4B68C-666E-40FD-A71E-9B0641E2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517" y="2692250"/>
            <a:ext cx="3009827" cy="149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UBER BIKE">
            <a:extLst>
              <a:ext uri="{FF2B5EF4-FFF2-40B4-BE49-F238E27FC236}">
                <a16:creationId xmlns:a16="http://schemas.microsoft.com/office/drawing/2014/main" id="{A1FD1635-3555-4855-9BBA-B8158BBF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38" y="713908"/>
            <a:ext cx="3009827" cy="14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uber air">
            <a:extLst>
              <a:ext uri="{FF2B5EF4-FFF2-40B4-BE49-F238E27FC236}">
                <a16:creationId xmlns:a16="http://schemas.microsoft.com/office/drawing/2014/main" id="{09A925C5-DF67-4CA5-BA9D-6ACEB40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86" y="2625670"/>
            <a:ext cx="3009827" cy="12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ntroducing JUMP Scooter&#10;">
            <a:extLst>
              <a:ext uri="{FF2B5EF4-FFF2-40B4-BE49-F238E27FC236}">
                <a16:creationId xmlns:a16="http://schemas.microsoft.com/office/drawing/2014/main" id="{EA755E04-C417-401A-9522-88ACF68D0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35" y="4486981"/>
            <a:ext cx="3009827" cy="102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sultado de imagen para uber boat">
            <a:extLst>
              <a:ext uri="{FF2B5EF4-FFF2-40B4-BE49-F238E27FC236}">
                <a16:creationId xmlns:a16="http://schemas.microsoft.com/office/drawing/2014/main" id="{1972695B-1E4D-4317-B4C6-28140A6A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38" y="4486981"/>
            <a:ext cx="3009827" cy="10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 Título">
            <a:extLst>
              <a:ext uri="{FF2B5EF4-FFF2-40B4-BE49-F238E27FC236}">
                <a16:creationId xmlns:a16="http://schemas.microsoft.com/office/drawing/2014/main" id="{D583C15B-9482-45C5-B9F3-99AAEC169F59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UBER</a:t>
            </a:r>
          </a:p>
        </p:txBody>
      </p:sp>
    </p:spTree>
    <p:extLst>
      <p:ext uri="{BB962C8B-B14F-4D97-AF65-F5344CB8AC3E}">
        <p14:creationId xmlns:p14="http://schemas.microsoft.com/office/powerpoint/2010/main" val="96204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Voy con cupo">
            <a:extLst>
              <a:ext uri="{FF2B5EF4-FFF2-40B4-BE49-F238E27FC236}">
                <a16:creationId xmlns:a16="http://schemas.microsoft.com/office/drawing/2014/main" id="{B15E5098-635C-4F92-8470-A6DB19CE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6" y="1158308"/>
            <a:ext cx="2074285" cy="9861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7" name="Picture 4" descr="Resultado de imagen para DIDI">
            <a:extLst>
              <a:ext uri="{FF2B5EF4-FFF2-40B4-BE49-F238E27FC236}">
                <a16:creationId xmlns:a16="http://schemas.microsoft.com/office/drawing/2014/main" id="{486D1064-822A-4F3D-9ECD-F819EF13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209" y="1165620"/>
            <a:ext cx="1811867" cy="14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n relacionada">
            <a:extLst>
              <a:ext uri="{FF2B5EF4-FFF2-40B4-BE49-F238E27FC236}">
                <a16:creationId xmlns:a16="http://schemas.microsoft.com/office/drawing/2014/main" id="{67C8A83D-46B2-4C5F-98B6-A5E00E1E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0" y="3917189"/>
            <a:ext cx="1607344" cy="14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sultado de imagen para lyft">
            <a:extLst>
              <a:ext uri="{FF2B5EF4-FFF2-40B4-BE49-F238E27FC236}">
                <a16:creationId xmlns:a16="http://schemas.microsoft.com/office/drawing/2014/main" id="{E43E4E67-3B62-4558-81AD-4627F4C86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2" y="4472051"/>
            <a:ext cx="2564213" cy="1128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0" name="Picture 2" descr="Resultado de imagen para INDRIVER">
            <a:extLst>
              <a:ext uri="{FF2B5EF4-FFF2-40B4-BE49-F238E27FC236}">
                <a16:creationId xmlns:a16="http://schemas.microsoft.com/office/drawing/2014/main" id="{B59EB2F1-0D22-4CA5-8249-55AAAC95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94" y="2395625"/>
            <a:ext cx="2154934" cy="182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49D2CD2-9BA7-4E1A-8E56-A6BE6B40C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8" r="27409"/>
          <a:stretch/>
        </p:blipFill>
        <p:spPr bwMode="auto">
          <a:xfrm>
            <a:off x="9976711" y="1066861"/>
            <a:ext cx="95259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DF0A4C-BFB6-4340-9569-E4D4582A85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309" t="13583" r="6786" b="19185"/>
          <a:stretch/>
        </p:blipFill>
        <p:spPr>
          <a:xfrm>
            <a:off x="8977912" y="2568886"/>
            <a:ext cx="2154934" cy="1482114"/>
          </a:xfrm>
          <a:prstGeom prst="rect">
            <a:avLst/>
          </a:prstGeom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952609D2-28FF-44C5-8115-D44CA6F9DF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5861" y="435344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26" name="Picture 2" descr="Beat App gratuita de viajes - Apps en Google Play">
            <a:extLst>
              <a:ext uri="{FF2B5EF4-FFF2-40B4-BE49-F238E27FC236}">
                <a16:creationId xmlns:a16="http://schemas.microsoft.com/office/drawing/2014/main" id="{DCCA4D8D-BB14-4125-8D2A-066C4BB16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87" y="1165620"/>
            <a:ext cx="1811867" cy="14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4908AC48-3FDF-4A28-8D9D-5FA64F399295}"/>
              </a:ext>
            </a:extLst>
          </p:cNvPr>
          <p:cNvSpPr txBox="1">
            <a:spLocks/>
          </p:cNvSpPr>
          <p:nvPr/>
        </p:nvSpPr>
        <p:spPr>
          <a:xfrm>
            <a:off x="535625" y="15308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COMPETENCIA TRANSPORTE</a:t>
            </a:r>
          </a:p>
        </p:txBody>
      </p:sp>
      <p:pic>
        <p:nvPicPr>
          <p:cNvPr id="13" name="Picture 6" descr="Resultado de imagen para grin SCOOTERS">
            <a:extLst>
              <a:ext uri="{FF2B5EF4-FFF2-40B4-BE49-F238E27FC236}">
                <a16:creationId xmlns:a16="http://schemas.microsoft.com/office/drawing/2014/main" id="{6A1E3615-6F8E-4E60-B06A-B76B1F711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" b="2"/>
          <a:stretch/>
        </p:blipFill>
        <p:spPr bwMode="auto">
          <a:xfrm>
            <a:off x="2675985" y="4196658"/>
            <a:ext cx="2271578" cy="120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2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6 CuadroTexto">
            <a:extLst>
              <a:ext uri="{FF2B5EF4-FFF2-40B4-BE49-F238E27FC236}">
                <a16:creationId xmlns:a16="http://schemas.microsoft.com/office/drawing/2014/main" id="{135EB8D5-4CA2-4ECD-9418-5E3D279FC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1354110"/>
            <a:ext cx="7445086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b="1" dirty="0">
                <a:solidFill>
                  <a:srgbClr val="FF0000"/>
                </a:solidFill>
                <a:latin typeface="+mj-lt"/>
              </a:rPr>
              <a:t>Economía Colaborativa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chemeClr val="tx2"/>
                </a:solidFill>
                <a:latin typeface="+mj-lt"/>
              </a:rPr>
              <a:t>Uber, </a:t>
            </a:r>
            <a:r>
              <a:rPr lang="es-CO" sz="2000" dirty="0" err="1">
                <a:solidFill>
                  <a:schemeClr val="tx2"/>
                </a:solidFill>
                <a:latin typeface="+mj-lt"/>
              </a:rPr>
              <a:t>AirBnb</a:t>
            </a:r>
            <a:r>
              <a:rPr lang="es-CO" sz="2000" dirty="0">
                <a:solidFill>
                  <a:schemeClr val="tx2"/>
                </a:solidFill>
                <a:latin typeface="+mj-lt"/>
              </a:rPr>
              <a:t> y </a:t>
            </a:r>
            <a:r>
              <a:rPr lang="es-CO" sz="2000" dirty="0" err="1">
                <a:solidFill>
                  <a:schemeClr val="tx2"/>
                </a:solidFill>
                <a:latin typeface="+mj-lt"/>
              </a:rPr>
              <a:t>Rappi</a:t>
            </a: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chemeClr val="tx2"/>
                </a:solidFill>
                <a:latin typeface="+mj-lt"/>
              </a:rPr>
              <a:t>Aplicación otros sectores</a:t>
            </a: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ES_tradnl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285750" indent="-285750"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6 CuadroTexto">
            <a:extLst>
              <a:ext uri="{FF2B5EF4-FFF2-40B4-BE49-F238E27FC236}">
                <a16:creationId xmlns:a16="http://schemas.microsoft.com/office/drawing/2014/main" id="{19994E9D-4610-45B1-832D-5429703B3757}"/>
              </a:ext>
            </a:extLst>
          </p:cNvPr>
          <p:cNvSpPr txBox="1"/>
          <p:nvPr/>
        </p:nvSpPr>
        <p:spPr>
          <a:xfrm>
            <a:off x="651164" y="1123129"/>
            <a:ext cx="592931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7" name="7 CuadroTexto">
            <a:extLst>
              <a:ext uri="{FF2B5EF4-FFF2-40B4-BE49-F238E27FC236}">
                <a16:creationId xmlns:a16="http://schemas.microsoft.com/office/drawing/2014/main" id="{E4B59107-4692-4E37-9049-29B46E82AC98}"/>
              </a:ext>
            </a:extLst>
          </p:cNvPr>
          <p:cNvSpPr txBox="1"/>
          <p:nvPr/>
        </p:nvSpPr>
        <p:spPr>
          <a:xfrm>
            <a:off x="221674" y="71439"/>
            <a:ext cx="1044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ECONOMÍA COLABORATIVA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93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n relacionada">
            <a:extLst>
              <a:ext uri="{FF2B5EF4-FFF2-40B4-BE49-F238E27FC236}">
                <a16:creationId xmlns:a16="http://schemas.microsoft.com/office/drawing/2014/main" id="{ACB9F950-1DD6-4627-B67E-8F9A80FB9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1" b="38423"/>
          <a:stretch/>
        </p:blipFill>
        <p:spPr bwMode="auto">
          <a:xfrm>
            <a:off x="3771197" y="3737795"/>
            <a:ext cx="2179531" cy="128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8C8BB4B-8A9B-4BE4-944C-BE925C6F195F}"/>
              </a:ext>
            </a:extLst>
          </p:cNvPr>
          <p:cNvSpPr txBox="1"/>
          <p:nvPr/>
        </p:nvSpPr>
        <p:spPr>
          <a:xfrm>
            <a:off x="3825794" y="5081597"/>
            <a:ext cx="1990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Administran parqueaderos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C54EBB4-A61C-4025-88D3-272D6C9A571C}"/>
              </a:ext>
            </a:extLst>
          </p:cNvPr>
          <p:cNvSpPr txBox="1"/>
          <p:nvPr/>
        </p:nvSpPr>
        <p:spPr>
          <a:xfrm>
            <a:off x="4332279" y="1390251"/>
            <a:ext cx="216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Car </a:t>
            </a:r>
            <a:r>
              <a:rPr lang="es-CO" dirty="0" err="1"/>
              <a:t>Sharing</a:t>
            </a:r>
            <a:endParaRPr lang="es-CO" dirty="0"/>
          </a:p>
          <a:p>
            <a:pPr algn="ctr"/>
            <a:endParaRPr lang="es-CO" dirty="0"/>
          </a:p>
        </p:txBody>
      </p:sp>
      <p:pic>
        <p:nvPicPr>
          <p:cNvPr id="7" name="Picture 6" descr="Resultado de imagen para EMOBI">
            <a:extLst>
              <a:ext uri="{FF2B5EF4-FFF2-40B4-BE49-F238E27FC236}">
                <a16:creationId xmlns:a16="http://schemas.microsoft.com/office/drawing/2014/main" id="{8FBA9594-12AA-42CD-BFC4-E87353111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14" y="3662428"/>
            <a:ext cx="3384375" cy="173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n relacionada">
            <a:extLst>
              <a:ext uri="{FF2B5EF4-FFF2-40B4-BE49-F238E27FC236}">
                <a16:creationId xmlns:a16="http://schemas.microsoft.com/office/drawing/2014/main" id="{5CD943AA-97F8-415E-9E76-10417DEB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729" y="1343048"/>
            <a:ext cx="1946183" cy="12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A7AB549-0058-4BE0-8BE2-2E59AF73EEDE}"/>
              </a:ext>
            </a:extLst>
          </p:cNvPr>
          <p:cNvSpPr txBox="1"/>
          <p:nvPr/>
        </p:nvSpPr>
        <p:spPr>
          <a:xfrm>
            <a:off x="8835825" y="273165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Camiones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D0C34E-01C3-496C-AAF4-F239C71AB4C0}"/>
              </a:ext>
            </a:extLst>
          </p:cNvPr>
          <p:cNvSpPr txBox="1"/>
          <p:nvPr/>
        </p:nvSpPr>
        <p:spPr>
          <a:xfrm>
            <a:off x="8192180" y="5404759"/>
            <a:ext cx="253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Alquilan carros eléctricos</a:t>
            </a:r>
          </a:p>
        </p:txBody>
      </p:sp>
      <p:pic>
        <p:nvPicPr>
          <p:cNvPr id="11" name="Picture 2" descr="Resultado de imagen para liftit">
            <a:extLst>
              <a:ext uri="{FF2B5EF4-FFF2-40B4-BE49-F238E27FC236}">
                <a16:creationId xmlns:a16="http://schemas.microsoft.com/office/drawing/2014/main" id="{F9678302-1779-43F2-86DC-261A4F3B5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64" y="1385787"/>
            <a:ext cx="1501632" cy="12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>
            <a:extLst>
              <a:ext uri="{FF2B5EF4-FFF2-40B4-BE49-F238E27FC236}">
                <a16:creationId xmlns:a16="http://schemas.microsoft.com/office/drawing/2014/main" id="{6E5029AF-7F3A-4D38-B1CB-60C442B17116}"/>
              </a:ext>
            </a:extLst>
          </p:cNvPr>
          <p:cNvSpPr txBox="1">
            <a:spLocks/>
          </p:cNvSpPr>
          <p:nvPr/>
        </p:nvSpPr>
        <p:spPr>
          <a:xfrm>
            <a:off x="535625" y="15308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NEGOCIOS ASOCIADOS</a:t>
            </a:r>
          </a:p>
        </p:txBody>
      </p:sp>
      <p:pic>
        <p:nvPicPr>
          <p:cNvPr id="13" name="Picture 2" descr="Packen">
            <a:extLst>
              <a:ext uri="{FF2B5EF4-FFF2-40B4-BE49-F238E27FC236}">
                <a16:creationId xmlns:a16="http://schemas.microsoft.com/office/drawing/2014/main" id="{5B583000-851E-4465-8D34-919BA830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8" y="833188"/>
            <a:ext cx="3141695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14" name="Picture 6" descr="Resultado de imagen para evacars">
            <a:extLst>
              <a:ext uri="{FF2B5EF4-FFF2-40B4-BE49-F238E27FC236}">
                <a16:creationId xmlns:a16="http://schemas.microsoft.com/office/drawing/2014/main" id="{620F6CD6-2A60-42E7-8166-AC2D50F5C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42" y="1303356"/>
            <a:ext cx="1352805" cy="12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lquiler de Carros en Bogotá, Medellín, Cali, Barranquilla | Blog ...">
            <a:extLst>
              <a:ext uri="{FF2B5EF4-FFF2-40B4-BE49-F238E27FC236}">
                <a16:creationId xmlns:a16="http://schemas.microsoft.com/office/drawing/2014/main" id="{D6EF53C0-DCDE-479D-90AF-6DD73046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846" y="1131472"/>
            <a:ext cx="201315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coleto - Posts | Facebook">
            <a:extLst>
              <a:ext uri="{FF2B5EF4-FFF2-40B4-BE49-F238E27FC236}">
                <a16:creationId xmlns:a16="http://schemas.microsoft.com/office/drawing/2014/main" id="{CA3822CF-673D-49CB-8260-330A5771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15" y="3837282"/>
            <a:ext cx="2143125" cy="12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6868AF3-0F26-4D5A-A906-F6373C5B0459}"/>
              </a:ext>
            </a:extLst>
          </p:cNvPr>
          <p:cNvSpPr txBox="1"/>
          <p:nvPr/>
        </p:nvSpPr>
        <p:spPr>
          <a:xfrm>
            <a:off x="1158628" y="5220093"/>
            <a:ext cx="199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Taxis Colectivos</a:t>
            </a:r>
          </a:p>
        </p:txBody>
      </p:sp>
      <p:pic>
        <p:nvPicPr>
          <p:cNvPr id="18" name="Picture 2" descr="Resultado de imagen para justgo colombia">
            <a:extLst>
              <a:ext uri="{FF2B5EF4-FFF2-40B4-BE49-F238E27FC236}">
                <a16:creationId xmlns:a16="http://schemas.microsoft.com/office/drawing/2014/main" id="{FEDEF245-6B41-456A-9F7E-1C4DF36BE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4" b="33130"/>
          <a:stretch/>
        </p:blipFill>
        <p:spPr bwMode="auto">
          <a:xfrm>
            <a:off x="1668544" y="2677292"/>
            <a:ext cx="1353647" cy="50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AScompany • - Home | Facebook">
            <a:extLst>
              <a:ext uri="{FF2B5EF4-FFF2-40B4-BE49-F238E27FC236}">
                <a16:creationId xmlns:a16="http://schemas.microsoft.com/office/drawing/2014/main" id="{59A131C3-3E26-49B1-8FC6-E1C97485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288" y="1945720"/>
            <a:ext cx="2133600" cy="5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1E9122C-A8FE-440B-B014-C3A33A348206}"/>
              </a:ext>
            </a:extLst>
          </p:cNvPr>
          <p:cNvSpPr txBox="1"/>
          <p:nvPr/>
        </p:nvSpPr>
        <p:spPr>
          <a:xfrm>
            <a:off x="2707212" y="2780546"/>
            <a:ext cx="216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Car </a:t>
            </a:r>
            <a:r>
              <a:rPr lang="es-CO" dirty="0" err="1"/>
              <a:t>Pooling</a:t>
            </a:r>
            <a:endParaRPr lang="es-CO" dirty="0"/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2675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utorial de Airbnb: Encuentra el mejor alojamiento">
            <a:extLst>
              <a:ext uri="{FF2B5EF4-FFF2-40B4-BE49-F238E27FC236}">
                <a16:creationId xmlns:a16="http://schemas.microsoft.com/office/drawing/2014/main" id="{30BC3ABF-D2D2-4397-AA13-1DEC0C3C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2" y="1058379"/>
            <a:ext cx="4900624" cy="229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 historia de Airbnb y los jóvenes diseñadores gráficos que la ...">
            <a:extLst>
              <a:ext uri="{FF2B5EF4-FFF2-40B4-BE49-F238E27FC236}">
                <a16:creationId xmlns:a16="http://schemas.microsoft.com/office/drawing/2014/main" id="{698FECC6-B12E-4119-AFDA-732C5A318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5" y="1114650"/>
            <a:ext cx="4900623" cy="229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3E360B46-2474-417C-A3BF-E1BDD9945E13}"/>
              </a:ext>
            </a:extLst>
          </p:cNvPr>
          <p:cNvSpPr txBox="1">
            <a:spLocks/>
          </p:cNvSpPr>
          <p:nvPr/>
        </p:nvSpPr>
        <p:spPr>
          <a:xfrm>
            <a:off x="569102" y="28348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AIRBNB</a:t>
            </a:r>
          </a:p>
        </p:txBody>
      </p:sp>
      <p:pic>
        <p:nvPicPr>
          <p:cNvPr id="11" name="Picture 2" descr="Resultado de imagen para desayuno">
            <a:extLst>
              <a:ext uri="{FF2B5EF4-FFF2-40B4-BE49-F238E27FC236}">
                <a16:creationId xmlns:a16="http://schemas.microsoft.com/office/drawing/2014/main" id="{B9E56A3A-90C2-4306-8FFD-6F8BFD5A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403" y="3974942"/>
            <a:ext cx="2242956" cy="107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C9B07A5-D99F-457E-96ED-E5C908B2A236}"/>
              </a:ext>
            </a:extLst>
          </p:cNvPr>
          <p:cNvSpPr txBox="1"/>
          <p:nvPr/>
        </p:nvSpPr>
        <p:spPr>
          <a:xfrm>
            <a:off x="7560745" y="513201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00B050"/>
                </a:solidFill>
              </a:rPr>
              <a:t>BREAKFAST</a:t>
            </a:r>
          </a:p>
        </p:txBody>
      </p:sp>
      <p:pic>
        <p:nvPicPr>
          <p:cNvPr id="15" name="Picture 2" descr="Resultado de imagen para airbed">
            <a:extLst>
              <a:ext uri="{FF2B5EF4-FFF2-40B4-BE49-F238E27FC236}">
                <a16:creationId xmlns:a16="http://schemas.microsoft.com/office/drawing/2014/main" id="{449AF146-D3E4-4FB2-AD21-E393209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44" y="3863541"/>
            <a:ext cx="2242956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4797A0C-883F-4CF5-98EA-3D9938D5C090}"/>
              </a:ext>
            </a:extLst>
          </p:cNvPr>
          <p:cNvSpPr txBox="1"/>
          <p:nvPr/>
        </p:nvSpPr>
        <p:spPr>
          <a:xfrm>
            <a:off x="1722686" y="504760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00B050"/>
                </a:solidFill>
              </a:rPr>
              <a:t>AIR BED</a:t>
            </a:r>
          </a:p>
        </p:txBody>
      </p:sp>
      <p:sp>
        <p:nvSpPr>
          <p:cNvPr id="19" name="Signo más 18">
            <a:extLst>
              <a:ext uri="{FF2B5EF4-FFF2-40B4-BE49-F238E27FC236}">
                <a16:creationId xmlns:a16="http://schemas.microsoft.com/office/drawing/2014/main" id="{5BD09EB8-A6A4-4B3D-9ADD-49043B4E475D}"/>
              </a:ext>
            </a:extLst>
          </p:cNvPr>
          <p:cNvSpPr/>
          <p:nvPr/>
        </p:nvSpPr>
        <p:spPr>
          <a:xfrm>
            <a:off x="5244905" y="3877036"/>
            <a:ext cx="1702190" cy="12684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EC116F0-01AC-405F-BBB1-4278C8876552}"/>
              </a:ext>
            </a:extLst>
          </p:cNvPr>
          <p:cNvSpPr txBox="1"/>
          <p:nvPr/>
        </p:nvSpPr>
        <p:spPr>
          <a:xfrm>
            <a:off x="6587615" y="3392488"/>
            <a:ext cx="49006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Joe </a:t>
            </a:r>
            <a:r>
              <a:rPr lang="es-CO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Gebbia</a:t>
            </a:r>
            <a:r>
              <a:rPr lang="es-CO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s-CO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Nathan </a:t>
            </a:r>
            <a:r>
              <a:rPr lang="es-CO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Blecharczyk</a:t>
            </a:r>
            <a:r>
              <a:rPr lang="es-CO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 Brian </a:t>
            </a:r>
            <a:r>
              <a:rPr lang="es-CO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Chesky</a:t>
            </a:r>
            <a:r>
              <a:rPr lang="es-CO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 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89332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F4836C2-54BF-4F58-802E-99CD6EA7A692}"/>
              </a:ext>
            </a:extLst>
          </p:cNvPr>
          <p:cNvSpPr/>
          <p:nvPr/>
        </p:nvSpPr>
        <p:spPr>
          <a:xfrm>
            <a:off x="7192207" y="4047749"/>
            <a:ext cx="4383070" cy="14835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85737" algn="just" fontAlgn="t"/>
            <a:r>
              <a:rPr lang="es-CO" dirty="0"/>
              <a:t>1. Hay una reserva cada dos segundos. </a:t>
            </a:r>
          </a:p>
          <a:p>
            <a:pPr marL="185737" algn="just" fontAlgn="t"/>
            <a:r>
              <a:rPr lang="es-CO" dirty="0"/>
              <a:t>2. Usado por más de  60 millones de personas en 192 países.</a:t>
            </a:r>
          </a:p>
          <a:p>
            <a:pPr marL="285750" indent="-100013" algn="just" fontAlgn="t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C1A7CBA-F415-4525-8567-5C7213217173}"/>
              </a:ext>
            </a:extLst>
          </p:cNvPr>
          <p:cNvSpPr/>
          <p:nvPr/>
        </p:nvSpPr>
        <p:spPr>
          <a:xfrm>
            <a:off x="7126142" y="804545"/>
            <a:ext cx="4383070" cy="26383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 algn="ctr">
              <a:buAutoNum type="arabicPeriod"/>
            </a:pPr>
            <a:r>
              <a:rPr lang="es-CO" dirty="0"/>
              <a:t>Los fundadores siempre usan el servicio de </a:t>
            </a:r>
            <a:r>
              <a:rPr lang="es-CO" dirty="0" err="1"/>
              <a:t>AirBnb</a:t>
            </a:r>
            <a:r>
              <a:rPr lang="es-CO" dirty="0"/>
              <a:t>.</a:t>
            </a:r>
          </a:p>
          <a:p>
            <a:pPr algn="ctr"/>
            <a:r>
              <a:rPr lang="es-CO" dirty="0"/>
              <a:t>2. Personal de </a:t>
            </a:r>
            <a:r>
              <a:rPr lang="es-CO" dirty="0" err="1"/>
              <a:t>AirBnb</a:t>
            </a:r>
            <a:r>
              <a:rPr lang="es-CO" dirty="0"/>
              <a:t> mejoró las fotos de los usuarios.</a:t>
            </a:r>
          </a:p>
          <a:p>
            <a:pPr algn="ctr"/>
            <a:r>
              <a:rPr lang="es-CO" dirty="0"/>
              <a:t>3. Publicar el mismo anuncio en </a:t>
            </a:r>
            <a:r>
              <a:rPr lang="es-CO" dirty="0" err="1"/>
              <a:t>craiglist</a:t>
            </a:r>
            <a:r>
              <a:rPr lang="es-CO" dirty="0"/>
              <a:t> y tomar los de </a:t>
            </a:r>
            <a:r>
              <a:rPr lang="es-CO" dirty="0" err="1"/>
              <a:t>craiglist</a:t>
            </a:r>
            <a:r>
              <a:rPr lang="es-CO" dirty="0"/>
              <a:t>.</a:t>
            </a:r>
          </a:p>
          <a:p>
            <a:pPr algn="ctr"/>
            <a:r>
              <a:rPr lang="es-CO" dirty="0"/>
              <a:t>4. Crear servicio de </a:t>
            </a:r>
            <a:r>
              <a:rPr lang="es-CO" dirty="0" err="1"/>
              <a:t>call</a:t>
            </a:r>
            <a:r>
              <a:rPr lang="es-CO" dirty="0"/>
              <a:t> center 24 horas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A80FCA52-0A80-4183-82F3-AD9E78E594E6}"/>
              </a:ext>
            </a:extLst>
          </p:cNvPr>
          <p:cNvSpPr/>
          <p:nvPr/>
        </p:nvSpPr>
        <p:spPr>
          <a:xfrm>
            <a:off x="3760258" y="1391684"/>
            <a:ext cx="2889706" cy="152925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ESTRATEGIAS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32D990AF-A71C-418D-8CCF-00B9A470E04F}"/>
              </a:ext>
            </a:extLst>
          </p:cNvPr>
          <p:cNvSpPr/>
          <p:nvPr/>
        </p:nvSpPr>
        <p:spPr>
          <a:xfrm>
            <a:off x="3793289" y="4116329"/>
            <a:ext cx="2889706" cy="15292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CIFRAS</a:t>
            </a:r>
          </a:p>
        </p:txBody>
      </p:sp>
      <p:sp>
        <p:nvSpPr>
          <p:cNvPr id="4" name="1 Título">
            <a:extLst>
              <a:ext uri="{FF2B5EF4-FFF2-40B4-BE49-F238E27FC236}">
                <a16:creationId xmlns:a16="http://schemas.microsoft.com/office/drawing/2014/main" id="{D289DD4D-4A77-4AC8-9F72-1D58F69D3497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AIRBNB</a:t>
            </a:r>
          </a:p>
        </p:txBody>
      </p:sp>
      <p:pic>
        <p:nvPicPr>
          <p:cNvPr id="2050" name="Picture 2" descr="Amazon.com: The Upstarts: How Uber, Airbnb, and the Killer Companies of the  New Silicon Valley Are Changing the World (9780316388399): Stone, Brad:  Books">
            <a:extLst>
              <a:ext uri="{FF2B5EF4-FFF2-40B4-BE49-F238E27FC236}">
                <a16:creationId xmlns:a16="http://schemas.microsoft.com/office/drawing/2014/main" id="{DB3B17C6-7979-447A-A14B-B3C0DC7F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8" y="1825249"/>
            <a:ext cx="223313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59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5191AA34-1EDD-45C9-9676-E65B74F04C24}"/>
              </a:ext>
            </a:extLst>
          </p:cNvPr>
          <p:cNvSpPr txBox="1">
            <a:spLocks/>
          </p:cNvSpPr>
          <p:nvPr/>
        </p:nvSpPr>
        <p:spPr>
          <a:xfrm>
            <a:off x="5923981" y="4513205"/>
            <a:ext cx="6638806" cy="1292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PROBLEMAS AIRBNB</a:t>
            </a:r>
          </a:p>
        </p:txBody>
      </p:sp>
      <p:pic>
        <p:nvPicPr>
          <p:cNvPr id="5126" name="Picture 6" descr="Foto: Reuters.">
            <a:extLst>
              <a:ext uri="{FF2B5EF4-FFF2-40B4-BE49-F238E27FC236}">
                <a16:creationId xmlns:a16="http://schemas.microsoft.com/office/drawing/2014/main" id="{D1122432-0C9C-41FA-A2A4-33FE97919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" r="22355"/>
          <a:stretch/>
        </p:blipFill>
        <p:spPr bwMode="auto">
          <a:xfrm>
            <a:off x="20" y="84189"/>
            <a:ext cx="4848284" cy="334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(Foto: Captura de pantalla AT5)">
            <a:extLst>
              <a:ext uri="{FF2B5EF4-FFF2-40B4-BE49-F238E27FC236}">
                <a16:creationId xmlns:a16="http://schemas.microsoft.com/office/drawing/2014/main" id="{69A21FE8-E70B-481A-923D-610BA346D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9" b="-1"/>
          <a:stretch/>
        </p:blipFill>
        <p:spPr bwMode="auto">
          <a:xfrm>
            <a:off x="4972050" y="-1"/>
            <a:ext cx="7216902" cy="435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(Foto: Facebook Ben Speller)">
            <a:extLst>
              <a:ext uri="{FF2B5EF4-FFF2-40B4-BE49-F238E27FC236}">
                <a16:creationId xmlns:a16="http://schemas.microsoft.com/office/drawing/2014/main" id="{0994D74A-4720-40EC-AC43-DCB9B96D0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" r="2" b="9879"/>
          <a:stretch/>
        </p:blipFill>
        <p:spPr bwMode="auto">
          <a:xfrm>
            <a:off x="20" y="3562350"/>
            <a:ext cx="4848284" cy="215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2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BEBB09E3-0DA8-4BD8-BFB1-1E601BA76E74}"/>
              </a:ext>
            </a:extLst>
          </p:cNvPr>
          <p:cNvSpPr txBox="1">
            <a:spLocks/>
          </p:cNvSpPr>
          <p:nvPr/>
        </p:nvSpPr>
        <p:spPr>
          <a:xfrm>
            <a:off x="1981200" y="1390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CO" b="1" dirty="0">
              <a:solidFill>
                <a:schemeClr val="tx2"/>
              </a:solidFill>
            </a:endParaRPr>
          </a:p>
        </p:txBody>
      </p:sp>
      <p:sp>
        <p:nvSpPr>
          <p:cNvPr id="9" name="1 Título">
            <a:extLst>
              <a:ext uri="{FF2B5EF4-FFF2-40B4-BE49-F238E27FC236}">
                <a16:creationId xmlns:a16="http://schemas.microsoft.com/office/drawing/2014/main" id="{C868BEA6-B76F-407F-9966-38C23C162A3C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ALTERNATIVAS TURISMO</a:t>
            </a:r>
          </a:p>
        </p:txBody>
      </p:sp>
      <p:pic>
        <p:nvPicPr>
          <p:cNvPr id="10" name="Picture 4" descr="Resultado de imagen para WOOFING">
            <a:extLst>
              <a:ext uri="{FF2B5EF4-FFF2-40B4-BE49-F238E27FC236}">
                <a16:creationId xmlns:a16="http://schemas.microsoft.com/office/drawing/2014/main" id="{522BB0FD-8AC5-4781-9EB4-C90AC5E54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2" b="5"/>
          <a:stretch/>
        </p:blipFill>
        <p:spPr bwMode="auto">
          <a:xfrm>
            <a:off x="498764" y="3552460"/>
            <a:ext cx="4151428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2B38E23-3B56-4AB1-A32A-AB08599B39AD}"/>
              </a:ext>
            </a:extLst>
          </p:cNvPr>
          <p:cNvSpPr txBox="1"/>
          <p:nvPr/>
        </p:nvSpPr>
        <p:spPr>
          <a:xfrm>
            <a:off x="4487214" y="3484969"/>
            <a:ext cx="326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2400" b="1" dirty="0">
                <a:solidFill>
                  <a:schemeClr val="bg1"/>
                </a:solidFill>
              </a:rPr>
              <a:t>NUEVAS EXPERIENCIAS</a:t>
            </a:r>
            <a:r>
              <a:rPr lang="es-CO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54385BD-DE62-4E0B-9008-3EA9CCC5B2CE}"/>
              </a:ext>
            </a:extLst>
          </p:cNvPr>
          <p:cNvSpPr txBox="1"/>
          <p:nvPr/>
        </p:nvSpPr>
        <p:spPr>
          <a:xfrm>
            <a:off x="5117417" y="4304202"/>
            <a:ext cx="2000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dirty="0"/>
              <a:t>GLOBE LIVING</a:t>
            </a:r>
          </a:p>
        </p:txBody>
      </p:sp>
      <p:pic>
        <p:nvPicPr>
          <p:cNvPr id="13" name="Picture 2" descr="Imagen relacionada">
            <a:extLst>
              <a:ext uri="{FF2B5EF4-FFF2-40B4-BE49-F238E27FC236}">
                <a16:creationId xmlns:a16="http://schemas.microsoft.com/office/drawing/2014/main" id="{0641828F-3E13-4953-BD57-74E1694C4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r="6666"/>
          <a:stretch/>
        </p:blipFill>
        <p:spPr bwMode="auto">
          <a:xfrm>
            <a:off x="7369418" y="1038256"/>
            <a:ext cx="4322360" cy="229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n relacionada">
            <a:extLst>
              <a:ext uri="{FF2B5EF4-FFF2-40B4-BE49-F238E27FC236}">
                <a16:creationId xmlns:a16="http://schemas.microsoft.com/office/drawing/2014/main" id="{53E6225D-C5CD-4C53-9A57-ABB2149D8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1105451"/>
            <a:ext cx="4131321" cy="22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lobe Living - 3 Photos - Internet Company -">
            <a:extLst>
              <a:ext uri="{FF2B5EF4-FFF2-40B4-BE49-F238E27FC236}">
                <a16:creationId xmlns:a16="http://schemas.microsoft.com/office/drawing/2014/main" id="{B9027D90-4BA8-4814-B169-3837F2C1E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" t="11228" r="6625" b="6825"/>
          <a:stretch/>
        </p:blipFill>
        <p:spPr bwMode="auto">
          <a:xfrm>
            <a:off x="5140414" y="2550886"/>
            <a:ext cx="1859152" cy="175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sultado de imagen para nightswapping">
            <a:extLst>
              <a:ext uri="{FF2B5EF4-FFF2-40B4-BE49-F238E27FC236}">
                <a16:creationId xmlns:a16="http://schemas.microsoft.com/office/drawing/2014/main" id="{BFCF2A83-1833-4E42-B530-1144CDA73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419" y="3646837"/>
            <a:ext cx="4322359" cy="20105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EB56EDE-1D57-471D-91B5-B873071C26AC}"/>
              </a:ext>
            </a:extLst>
          </p:cNvPr>
          <p:cNvSpPr txBox="1"/>
          <p:nvPr/>
        </p:nvSpPr>
        <p:spPr>
          <a:xfrm>
            <a:off x="5020045" y="4734726"/>
            <a:ext cx="209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https://recharge.co</a:t>
            </a:r>
          </a:p>
        </p:txBody>
      </p:sp>
    </p:spTree>
    <p:extLst>
      <p:ext uri="{BB962C8B-B14F-4D97-AF65-F5344CB8AC3E}">
        <p14:creationId xmlns:p14="http://schemas.microsoft.com/office/powerpoint/2010/main" val="989946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Resultado de imagen para rappi png">
            <a:extLst>
              <a:ext uri="{FF2B5EF4-FFF2-40B4-BE49-F238E27FC236}">
                <a16:creationId xmlns:a16="http://schemas.microsoft.com/office/drawing/2014/main" id="{A61DED45-6794-4A22-9A37-2720D88C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r="14672" b="5244"/>
          <a:stretch/>
        </p:blipFill>
        <p:spPr bwMode="auto">
          <a:xfrm>
            <a:off x="1025249" y="1156855"/>
            <a:ext cx="2010401" cy="21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8090E4E-37D2-42CF-9356-BC1F79E3F636}"/>
              </a:ext>
            </a:extLst>
          </p:cNvPr>
          <p:cNvSpPr/>
          <p:nvPr/>
        </p:nvSpPr>
        <p:spPr>
          <a:xfrm>
            <a:off x="888023" y="3989255"/>
            <a:ext cx="2010401" cy="115003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Nace en el 2015. Está en 32 ciudades en 9 países</a:t>
            </a:r>
            <a:r>
              <a:rPr lang="es-CO" sz="1500" dirty="0"/>
              <a:t>.</a:t>
            </a:r>
          </a:p>
        </p:txBody>
      </p:sp>
      <p:pic>
        <p:nvPicPr>
          <p:cNvPr id="3074" name="Picture 2" descr="Rappi el secreto del éxito">
            <a:extLst>
              <a:ext uri="{FF2B5EF4-FFF2-40B4-BE49-F238E27FC236}">
                <a16:creationId xmlns:a16="http://schemas.microsoft.com/office/drawing/2014/main" id="{183ADAB3-317F-41D5-B9DA-27241B0C2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833" y="811160"/>
            <a:ext cx="6752142" cy="284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7B91F65-A69A-4E63-B9B3-192280484CFB}"/>
              </a:ext>
            </a:extLst>
          </p:cNvPr>
          <p:cNvSpPr txBox="1"/>
          <p:nvPr/>
        </p:nvSpPr>
        <p:spPr>
          <a:xfrm>
            <a:off x="4551833" y="3804589"/>
            <a:ext cx="675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Simón Borrero, </a:t>
            </a:r>
            <a:r>
              <a:rPr lang="es-MX" b="0" i="0" dirty="0">
                <a:effectLst/>
              </a:rPr>
              <a:t>Sebastián Mejía y Felipe Villamarín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613D98-CBE3-455C-9170-206A7E06BECE}"/>
              </a:ext>
            </a:extLst>
          </p:cNvPr>
          <p:cNvSpPr txBox="1"/>
          <p:nvPr/>
        </p:nvSpPr>
        <p:spPr>
          <a:xfrm>
            <a:off x="4878732" y="4585291"/>
            <a:ext cx="6098344" cy="11079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2200" dirty="0"/>
              <a:t>En el 2018 obtuvo </a:t>
            </a:r>
            <a:r>
              <a:rPr lang="es-MX" sz="2200" b="0" i="0" dirty="0">
                <a:effectLst/>
              </a:rPr>
              <a:t>220 millones de dólares </a:t>
            </a:r>
            <a:r>
              <a:rPr lang="es-MX" sz="2200" dirty="0"/>
              <a:t>en una ronda de inversionistas y la convirtió en una empresa de 1 billón de dólares.</a:t>
            </a:r>
            <a:endParaRPr lang="es-CO" sz="2200" dirty="0"/>
          </a:p>
        </p:txBody>
      </p:sp>
      <p:sp>
        <p:nvSpPr>
          <p:cNvPr id="2" name="1 Título">
            <a:extLst>
              <a:ext uri="{FF2B5EF4-FFF2-40B4-BE49-F238E27FC236}">
                <a16:creationId xmlns:a16="http://schemas.microsoft.com/office/drawing/2014/main" id="{42717A85-C9BE-4D45-BE74-6CF0A9A698E0}"/>
              </a:ext>
            </a:extLst>
          </p:cNvPr>
          <p:cNvSpPr txBox="1">
            <a:spLocks/>
          </p:cNvSpPr>
          <p:nvPr/>
        </p:nvSpPr>
        <p:spPr>
          <a:xfrm>
            <a:off x="498764" y="-212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RAPPI</a:t>
            </a:r>
          </a:p>
        </p:txBody>
      </p:sp>
    </p:spTree>
    <p:extLst>
      <p:ext uri="{BB962C8B-B14F-4D97-AF65-F5344CB8AC3E}">
        <p14:creationId xmlns:p14="http://schemas.microsoft.com/office/powerpoint/2010/main" val="234936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3CCEC3C-7DF2-493F-9537-CD546A5AD1AD}"/>
              </a:ext>
            </a:extLst>
          </p:cNvPr>
          <p:cNvSpPr/>
          <p:nvPr/>
        </p:nvSpPr>
        <p:spPr>
          <a:xfrm>
            <a:off x="5958072" y="1654902"/>
            <a:ext cx="566555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333333"/>
                </a:solidFill>
              </a:rPr>
              <a:t>1. Un “rappitendero” para picar cebolla.</a:t>
            </a:r>
          </a:p>
          <a:p>
            <a:endParaRPr lang="it-IT" sz="2000" dirty="0">
              <a:solidFill>
                <a:srgbClr val="333333"/>
              </a:solidFill>
            </a:endParaRPr>
          </a:p>
          <a:p>
            <a:r>
              <a:rPr lang="es-CO" sz="2000" dirty="0"/>
              <a:t>2. Un “</a:t>
            </a:r>
            <a:r>
              <a:rPr lang="es-CO" sz="2000" dirty="0" err="1"/>
              <a:t>rappitendero</a:t>
            </a:r>
            <a:r>
              <a:rPr lang="es-CO" sz="2000" dirty="0"/>
              <a:t>” para pasear con la abuelita.</a:t>
            </a:r>
          </a:p>
          <a:p>
            <a:endParaRPr lang="es-CO" sz="2000" dirty="0"/>
          </a:p>
          <a:p>
            <a:r>
              <a:rPr lang="es-CO" sz="2000" dirty="0"/>
              <a:t>3. Un cuarto jugador de PlayStation.</a:t>
            </a:r>
          </a:p>
          <a:p>
            <a:endParaRPr lang="es-CO" sz="2000" dirty="0"/>
          </a:p>
          <a:p>
            <a:r>
              <a:rPr lang="es-CO" sz="2000" dirty="0"/>
              <a:t>4. Un mapa calcado de Colombia.</a:t>
            </a:r>
          </a:p>
          <a:p>
            <a:endParaRPr lang="es-CO" sz="2000" dirty="0"/>
          </a:p>
          <a:p>
            <a:r>
              <a:rPr lang="es-CO" sz="2000" dirty="0"/>
              <a:t>5. Alguien con conocimiento de PowerPoint.</a:t>
            </a:r>
          </a:p>
          <a:p>
            <a:endParaRPr lang="es-CO" sz="2000" dirty="0"/>
          </a:p>
          <a:p>
            <a:r>
              <a:rPr lang="es-CO" sz="2000" dirty="0"/>
              <a:t>6. Un grupo vallenato de personas de baja estatura.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BA5FC27-AADB-4856-8DFA-2B7F5516ECED}"/>
              </a:ext>
            </a:extLst>
          </p:cNvPr>
          <p:cNvSpPr/>
          <p:nvPr/>
        </p:nvSpPr>
        <p:spPr>
          <a:xfrm>
            <a:off x="5958072" y="5496825"/>
            <a:ext cx="4572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750" dirty="0"/>
              <a:t>http://www.soho.co/entretenimiento/articulo/rappi-las-8-cosas-mas-raras-pedidas-por-rappi/45469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538D09-041F-4547-9EE8-551E8014048C}"/>
              </a:ext>
            </a:extLst>
          </p:cNvPr>
          <p:cNvSpPr txBox="1"/>
          <p:nvPr/>
        </p:nvSpPr>
        <p:spPr>
          <a:xfrm>
            <a:off x="6732828" y="978244"/>
            <a:ext cx="3642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FF0000"/>
                </a:solidFill>
              </a:rPr>
              <a:t>SERVICIOS PARTICULARES</a:t>
            </a:r>
            <a:r>
              <a:rPr lang="es-CO" sz="2000" dirty="0"/>
              <a:t> </a:t>
            </a:r>
          </a:p>
        </p:txBody>
      </p:sp>
      <p:sp>
        <p:nvSpPr>
          <p:cNvPr id="9" name="1 Título">
            <a:extLst>
              <a:ext uri="{FF2B5EF4-FFF2-40B4-BE49-F238E27FC236}">
                <a16:creationId xmlns:a16="http://schemas.microsoft.com/office/drawing/2014/main" id="{00453D3F-2196-483F-A48C-0B973A2BD473}"/>
              </a:ext>
            </a:extLst>
          </p:cNvPr>
          <p:cNvSpPr txBox="1">
            <a:spLocks/>
          </p:cNvSpPr>
          <p:nvPr/>
        </p:nvSpPr>
        <p:spPr>
          <a:xfrm>
            <a:off x="498764" y="-212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RAPPI</a:t>
            </a:r>
          </a:p>
        </p:txBody>
      </p:sp>
      <p:pic>
        <p:nvPicPr>
          <p:cNvPr id="6146" name="Picture 2" descr="Rappi favor ">
            <a:extLst>
              <a:ext uri="{FF2B5EF4-FFF2-40B4-BE49-F238E27FC236}">
                <a16:creationId xmlns:a16="http://schemas.microsoft.com/office/drawing/2014/main" id="{77DD4D01-7F8C-471E-8805-8FB6ACE9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34" y="730663"/>
            <a:ext cx="4387613" cy="247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appicash - Soy Rappi Blog">
            <a:extLst>
              <a:ext uri="{FF2B5EF4-FFF2-40B4-BE49-F238E27FC236}">
                <a16:creationId xmlns:a16="http://schemas.microsoft.com/office/drawing/2014/main" id="{B125E4E3-C6ED-48EE-88A0-D2128F60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1" y="3393839"/>
            <a:ext cx="4513218" cy="220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37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para cocinas ocultas logo">
            <a:extLst>
              <a:ext uri="{FF2B5EF4-FFF2-40B4-BE49-F238E27FC236}">
                <a16:creationId xmlns:a16="http://schemas.microsoft.com/office/drawing/2014/main" id="{A5B74BD2-F1B1-4D3D-9B35-7C4D33A6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982" y="937781"/>
            <a:ext cx="9712036" cy="435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4983E50E-F29E-464A-B56F-FF8CA7865795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COCINAS OCULTAS</a:t>
            </a:r>
          </a:p>
        </p:txBody>
      </p:sp>
    </p:spTree>
    <p:extLst>
      <p:ext uri="{BB962C8B-B14F-4D97-AF65-F5344CB8AC3E}">
        <p14:creationId xmlns:p14="http://schemas.microsoft.com/office/powerpoint/2010/main" val="693923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267C9F8-6203-4D58-8F0F-52F3F4FEA192}"/>
              </a:ext>
            </a:extLst>
          </p:cNvPr>
          <p:cNvSpPr txBox="1"/>
          <p:nvPr/>
        </p:nvSpPr>
        <p:spPr>
          <a:xfrm>
            <a:off x="6423660" y="868361"/>
            <a:ext cx="5110089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MX" b="0" i="0" dirty="0">
                <a:solidFill>
                  <a:srgbClr val="212529"/>
                </a:solidFill>
                <a:effectLst/>
              </a:rPr>
              <a:t>Según Fedesarrollo, en promedio los trabajadores de plataformas ganan 785.000 pesos al mes, sin contar lo que aportan en gasolina o bicicletas. Esto, a pesar de que la mayoría, el 51 %, tiene educación terciaria y son altamente educados. Para el 80 % este trabajo es su fuente de ingreso principal.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76A6B88-9D6F-486C-8B51-FFACD5560713}"/>
              </a:ext>
            </a:extLst>
          </p:cNvPr>
          <p:cNvSpPr txBox="1"/>
          <p:nvPr/>
        </p:nvSpPr>
        <p:spPr>
          <a:xfrm>
            <a:off x="797849" y="5234749"/>
            <a:ext cx="5381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https://www.elespectador.com/opinion/rappi-el-unicornio-que-usted-subsidia/</a:t>
            </a:r>
            <a:endParaRPr lang="es-CO" sz="1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37FEB1-C4D0-490E-8AD1-0DCD51596BB1}"/>
              </a:ext>
            </a:extLst>
          </p:cNvPr>
          <p:cNvSpPr txBox="1"/>
          <p:nvPr/>
        </p:nvSpPr>
        <p:spPr>
          <a:xfrm>
            <a:off x="1440427" y="3471525"/>
            <a:ext cx="3697943" cy="1477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MX" b="0" i="0" dirty="0">
                <a:solidFill>
                  <a:srgbClr val="212529"/>
                </a:solidFill>
                <a:effectLst/>
              </a:rPr>
              <a:t> </a:t>
            </a:r>
            <a:r>
              <a:rPr lang="es-MX" b="0" i="0" dirty="0" err="1">
                <a:solidFill>
                  <a:srgbClr val="212529"/>
                </a:solidFill>
                <a:effectLst/>
              </a:rPr>
              <a:t>Rappi</a:t>
            </a:r>
            <a:r>
              <a:rPr lang="es-MX" b="0" i="0" dirty="0">
                <a:solidFill>
                  <a:srgbClr val="212529"/>
                </a:solidFill>
                <a:effectLst/>
              </a:rPr>
              <a:t> no reconoce un vínculo laboral con sus trabajadores y no destina ni un peso a sus contribuciones de seguridad social o de riesgos laborales. </a:t>
            </a:r>
            <a:endParaRPr lang="es-CO" dirty="0"/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9680BB8E-03AD-41A0-B2C3-F19AC86FBC0A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CRÍTICAS RAPPI</a:t>
            </a:r>
          </a:p>
        </p:txBody>
      </p:sp>
      <p:pic>
        <p:nvPicPr>
          <p:cNvPr id="7170" name="Picture 2" descr="Empleados de Rappi se movilizan: #AplicaciónEnLucha - El Resaltador">
            <a:extLst>
              <a:ext uri="{FF2B5EF4-FFF2-40B4-BE49-F238E27FC236}">
                <a16:creationId xmlns:a16="http://schemas.microsoft.com/office/drawing/2014/main" id="{FF169D39-6020-4E59-8ABF-55FABE58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02" y="871742"/>
            <a:ext cx="4575675" cy="20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appi inaugura sus Rappi pit Stops">
            <a:extLst>
              <a:ext uri="{FF2B5EF4-FFF2-40B4-BE49-F238E27FC236}">
                <a16:creationId xmlns:a16="http://schemas.microsoft.com/office/drawing/2014/main" id="{1593ED64-3372-4551-95AB-31EB96F0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91" y="3308174"/>
            <a:ext cx="4155941" cy="192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A5D6EA6-2B25-462B-BE54-C48467A968C4}"/>
              </a:ext>
            </a:extLst>
          </p:cNvPr>
          <p:cNvSpPr txBox="1"/>
          <p:nvPr/>
        </p:nvSpPr>
        <p:spPr>
          <a:xfrm>
            <a:off x="1060601" y="2914745"/>
            <a:ext cx="4457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Empleados de </a:t>
            </a:r>
            <a:r>
              <a:rPr lang="es-CO" dirty="0" err="1"/>
              <a:t>Rappi</a:t>
            </a:r>
            <a:r>
              <a:rPr lang="es-CO" dirty="0"/>
              <a:t> protestando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DCE34C-77E2-44A2-8ECD-18C4F816885D}"/>
              </a:ext>
            </a:extLst>
          </p:cNvPr>
          <p:cNvSpPr txBox="1"/>
          <p:nvPr/>
        </p:nvSpPr>
        <p:spPr>
          <a:xfrm>
            <a:off x="6939962" y="5234749"/>
            <a:ext cx="4457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Puntos de descanso </a:t>
            </a:r>
            <a:r>
              <a:rPr lang="es-CO" dirty="0" err="1"/>
              <a:t>Rappi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982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CC07F0A-787F-4508-82AF-1A1C68D0D69B}"/>
              </a:ext>
            </a:extLst>
          </p:cNvPr>
          <p:cNvSpPr txBox="1">
            <a:spLocks/>
          </p:cNvSpPr>
          <p:nvPr/>
        </p:nvSpPr>
        <p:spPr>
          <a:xfrm>
            <a:off x="1036320" y="1096106"/>
            <a:ext cx="1019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b="1" dirty="0">
                <a:solidFill>
                  <a:srgbClr val="FF0000"/>
                </a:solidFill>
              </a:rPr>
              <a:t>Actividad 2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b="1" dirty="0">
              <a:solidFill>
                <a:srgbClr val="FF0000"/>
              </a:solidFill>
            </a:endParaRPr>
          </a:p>
          <a:p>
            <a:pPr algn="just"/>
            <a:r>
              <a:rPr lang="es-CO" sz="2400" dirty="0"/>
              <a:t>De una idea de negocio que aplique al concepto de Economía Colaborativa y explique lo siguiente:</a:t>
            </a:r>
          </a:p>
          <a:p>
            <a:pPr algn="just"/>
            <a:endParaRPr lang="es-CO" sz="2400" dirty="0"/>
          </a:p>
          <a:p>
            <a:pPr algn="just"/>
            <a:r>
              <a:rPr lang="es-ES" sz="2400" dirty="0"/>
              <a:t>¿Por qué cree usted que la gente lo utilizaría?</a:t>
            </a:r>
            <a:r>
              <a:rPr lang="es-CO" sz="2400" dirty="0"/>
              <a:t> </a:t>
            </a:r>
            <a:r>
              <a:rPr lang="es-ES" sz="2400" dirty="0"/>
              <a:t>¿A qué nicho de mercado va dirigido?</a:t>
            </a:r>
            <a:endParaRPr lang="es-CO" sz="2400" dirty="0"/>
          </a:p>
          <a:p>
            <a:pPr marL="0" indent="0">
              <a:buNone/>
            </a:pPr>
            <a:endParaRPr lang="es-CO" sz="2400" dirty="0"/>
          </a:p>
          <a:p>
            <a:pPr marL="0" indent="0">
              <a:buFont typeface="Arial" panose="020B0604020202020204" pitchFamily="34" charset="0"/>
              <a:buNone/>
            </a:pPr>
            <a:endParaRPr lang="es-CO" sz="2400" dirty="0"/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FB994624-945A-4A44-8B8D-E01CA1993E53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</p:spTree>
    <p:extLst>
      <p:ext uri="{BB962C8B-B14F-4D97-AF65-F5344CB8AC3E}">
        <p14:creationId xmlns:p14="http://schemas.microsoft.com/office/powerpoint/2010/main" val="346717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2CEC0FF-C3E2-4AEC-A57A-0CD0A96E7544}"/>
              </a:ext>
            </a:extLst>
          </p:cNvPr>
          <p:cNvSpPr/>
          <p:nvPr/>
        </p:nvSpPr>
        <p:spPr>
          <a:xfrm>
            <a:off x="1440873" y="1026039"/>
            <a:ext cx="93102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economía colaborativa, se basa en </a:t>
            </a:r>
            <a:r>
              <a:rPr lang="es-C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prestar, alquilar, comprar o vender productos en función de necesidades específicas</a:t>
            </a:r>
            <a:r>
              <a:rPr lang="es-C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y no tanto en beneficios económicos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E51BC3-262D-4AEA-AD59-7B58C16C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1" t="29001" r="25588" b="14983"/>
          <a:stretch/>
        </p:blipFill>
        <p:spPr>
          <a:xfrm>
            <a:off x="803411" y="2647228"/>
            <a:ext cx="4762098" cy="2591105"/>
          </a:xfrm>
          <a:prstGeom prst="rect">
            <a:avLst/>
          </a:prstGeom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82930144-6DBF-4AAD-997F-B5378FA03D3B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A1CCC71E-4FC4-4DBC-AEE2-ED743CEFEC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25136"/>
              </p:ext>
            </p:extLst>
          </p:nvPr>
        </p:nvGraphicFramePr>
        <p:xfrm>
          <a:off x="6626492" y="2503337"/>
          <a:ext cx="4492454" cy="241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9448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6 CuadroTexto">
            <a:extLst>
              <a:ext uri="{FF2B5EF4-FFF2-40B4-BE49-F238E27FC236}">
                <a16:creationId xmlns:a16="http://schemas.microsoft.com/office/drawing/2014/main" id="{135EB8D5-4CA2-4ECD-9418-5E3D279FC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1354110"/>
            <a:ext cx="7445086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b="1" dirty="0">
                <a:solidFill>
                  <a:schemeClr val="tx2"/>
                </a:solidFill>
                <a:latin typeface="+mj-lt"/>
              </a:rPr>
              <a:t>Economía Colaborativa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chemeClr val="tx2"/>
                </a:solidFill>
                <a:latin typeface="+mj-lt"/>
              </a:rPr>
              <a:t>Uber, </a:t>
            </a:r>
            <a:r>
              <a:rPr lang="es-CO" sz="2000" dirty="0" err="1">
                <a:solidFill>
                  <a:schemeClr val="tx2"/>
                </a:solidFill>
                <a:latin typeface="+mj-lt"/>
              </a:rPr>
              <a:t>AirBnb</a:t>
            </a:r>
            <a:r>
              <a:rPr lang="es-CO" sz="2000" dirty="0">
                <a:solidFill>
                  <a:schemeClr val="tx2"/>
                </a:solidFill>
                <a:latin typeface="+mj-lt"/>
              </a:rPr>
              <a:t> y </a:t>
            </a:r>
            <a:r>
              <a:rPr lang="es-CO" sz="2000" dirty="0" err="1">
                <a:solidFill>
                  <a:schemeClr val="tx2"/>
                </a:solidFill>
                <a:latin typeface="+mj-lt"/>
              </a:rPr>
              <a:t>Rappi</a:t>
            </a: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rgbClr val="FF0000"/>
                </a:solidFill>
                <a:latin typeface="+mj-lt"/>
              </a:rPr>
              <a:t>Aplicación otros sectores</a:t>
            </a: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ES_tradnl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285750" indent="-285750"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6 CuadroTexto">
            <a:extLst>
              <a:ext uri="{FF2B5EF4-FFF2-40B4-BE49-F238E27FC236}">
                <a16:creationId xmlns:a16="http://schemas.microsoft.com/office/drawing/2014/main" id="{19994E9D-4610-45B1-832D-5429703B3757}"/>
              </a:ext>
            </a:extLst>
          </p:cNvPr>
          <p:cNvSpPr txBox="1"/>
          <p:nvPr/>
        </p:nvSpPr>
        <p:spPr>
          <a:xfrm>
            <a:off x="651164" y="1123129"/>
            <a:ext cx="592931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7" name="7 CuadroTexto">
            <a:extLst>
              <a:ext uri="{FF2B5EF4-FFF2-40B4-BE49-F238E27FC236}">
                <a16:creationId xmlns:a16="http://schemas.microsoft.com/office/drawing/2014/main" id="{E4B59107-4692-4E37-9049-29B46E82AC98}"/>
              </a:ext>
            </a:extLst>
          </p:cNvPr>
          <p:cNvSpPr txBox="1"/>
          <p:nvPr/>
        </p:nvSpPr>
        <p:spPr>
          <a:xfrm>
            <a:off x="221674" y="71439"/>
            <a:ext cx="1044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ECONOMÍA COLABORATIVA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949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742AC9A-02B3-4411-A81F-4EF4AE302E56}"/>
              </a:ext>
            </a:extLst>
          </p:cNvPr>
          <p:cNvSpPr txBox="1"/>
          <p:nvPr/>
        </p:nvSpPr>
        <p:spPr>
          <a:xfrm>
            <a:off x="469146" y="3947425"/>
            <a:ext cx="5046196" cy="17958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TURISMO</a:t>
            </a:r>
          </a:p>
        </p:txBody>
      </p:sp>
      <p:pic>
        <p:nvPicPr>
          <p:cNvPr id="7" name="Picture 2" descr="Resultado de imagen para RESIREST">
            <a:extLst>
              <a:ext uri="{FF2B5EF4-FFF2-40B4-BE49-F238E27FC236}">
                <a16:creationId xmlns:a16="http://schemas.microsoft.com/office/drawing/2014/main" id="{494FF218-C3AD-462E-A92A-5FCF68CA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541" y="144380"/>
            <a:ext cx="2233173" cy="222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para shoot my travel">
            <a:extLst>
              <a:ext uri="{FF2B5EF4-FFF2-40B4-BE49-F238E27FC236}">
                <a16:creationId xmlns:a16="http://schemas.microsoft.com/office/drawing/2014/main" id="{AC5E75D7-665C-4473-87F4-68F159A4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015" y="21470"/>
            <a:ext cx="2772098" cy="275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EAT WITH">
            <a:extLst>
              <a:ext uri="{FF2B5EF4-FFF2-40B4-BE49-F238E27FC236}">
                <a16:creationId xmlns:a16="http://schemas.microsoft.com/office/drawing/2014/main" id="{C528EC48-D6F9-4750-A1D5-22BB37275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2325" y="2112852"/>
            <a:ext cx="2837871" cy="9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posadas rurales">
            <a:extLst>
              <a:ext uri="{FF2B5EF4-FFF2-40B4-BE49-F238E27FC236}">
                <a16:creationId xmlns:a16="http://schemas.microsoft.com/office/drawing/2014/main" id="{E7D3323D-76EA-4826-B44F-95F0D4238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6721" y="2530537"/>
            <a:ext cx="1978925" cy="19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sultado de imagen para overlander app">
            <a:extLst>
              <a:ext uri="{FF2B5EF4-FFF2-40B4-BE49-F238E27FC236}">
                <a16:creationId xmlns:a16="http://schemas.microsoft.com/office/drawing/2014/main" id="{7ABB7CD9-C284-4AF7-87C4-61745159F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4296" y="2651076"/>
            <a:ext cx="2722728" cy="27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a Floresta, en Medellín, una especie de puerto seco para los ...">
            <a:extLst>
              <a:ext uri="{FF2B5EF4-FFF2-40B4-BE49-F238E27FC236}">
                <a16:creationId xmlns:a16="http://schemas.microsoft.com/office/drawing/2014/main" id="{0505D178-7744-4E08-83F6-F946EA95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86" y="3429000"/>
            <a:ext cx="2720746" cy="181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mparto Mi Maleta - Inicio | Facebook">
            <a:extLst>
              <a:ext uri="{FF2B5EF4-FFF2-40B4-BE49-F238E27FC236}">
                <a16:creationId xmlns:a16="http://schemas.microsoft.com/office/drawing/2014/main" id="{49668BBB-2707-412E-80F0-D3B962C55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697" y="175698"/>
            <a:ext cx="2143125" cy="16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650B223-1CCC-444F-AA6C-B6F356298456}"/>
              </a:ext>
            </a:extLst>
          </p:cNvPr>
          <p:cNvSpPr txBox="1"/>
          <p:nvPr/>
        </p:nvSpPr>
        <p:spPr>
          <a:xfrm>
            <a:off x="9212628" y="184884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Comparto mi maleta</a:t>
            </a:r>
          </a:p>
        </p:txBody>
      </p:sp>
      <p:pic>
        <p:nvPicPr>
          <p:cNvPr id="11" name="Picture 4" descr="Resultado de imagen para guruwalk">
            <a:extLst>
              <a:ext uri="{FF2B5EF4-FFF2-40B4-BE49-F238E27FC236}">
                <a16:creationId xmlns:a16="http://schemas.microsoft.com/office/drawing/2014/main" id="{18DA8F2E-455C-44A1-8436-BB1055041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8" b="34695"/>
          <a:stretch/>
        </p:blipFill>
        <p:spPr bwMode="auto">
          <a:xfrm>
            <a:off x="6384854" y="1174327"/>
            <a:ext cx="2224490" cy="7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3821AD-058B-4524-AFC1-2D6C843EB1AF}"/>
              </a:ext>
            </a:extLst>
          </p:cNvPr>
          <p:cNvSpPr txBox="1"/>
          <p:nvPr/>
        </p:nvSpPr>
        <p:spPr>
          <a:xfrm>
            <a:off x="6168841" y="5409314"/>
            <a:ext cx="149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 dirty="0"/>
              <a:t>OVERLANDER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92937E-18A5-4073-85C1-0A349DC680C0}"/>
              </a:ext>
            </a:extLst>
          </p:cNvPr>
          <p:cNvSpPr txBox="1"/>
          <p:nvPr/>
        </p:nvSpPr>
        <p:spPr>
          <a:xfrm>
            <a:off x="9024640" y="5373896"/>
            <a:ext cx="272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Parque la Floresta</a:t>
            </a:r>
          </a:p>
        </p:txBody>
      </p:sp>
    </p:spTree>
    <p:extLst>
      <p:ext uri="{BB962C8B-B14F-4D97-AF65-F5344CB8AC3E}">
        <p14:creationId xmlns:p14="http://schemas.microsoft.com/office/powerpoint/2010/main" val="380163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2257EDC3-79F2-425F-95F8-9D10C391C944}"/>
              </a:ext>
            </a:extLst>
          </p:cNvPr>
          <p:cNvSpPr txBox="1">
            <a:spLocks/>
          </p:cNvSpPr>
          <p:nvPr/>
        </p:nvSpPr>
        <p:spPr>
          <a:xfrm>
            <a:off x="1013111" y="1531344"/>
            <a:ext cx="4458424" cy="30683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CO-PARENTING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448F731-3FB6-4D02-BD3A-750E16E2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229" y="1195704"/>
            <a:ext cx="5390093" cy="154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POLLENTREE">
            <a:extLst>
              <a:ext uri="{FF2B5EF4-FFF2-40B4-BE49-F238E27FC236}">
                <a16:creationId xmlns:a16="http://schemas.microsoft.com/office/drawing/2014/main" id="{E31F6427-7542-4C5F-9DF0-C3C1786F6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1353" y="3202297"/>
            <a:ext cx="4165844" cy="22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>
            <a:extLst>
              <a:ext uri="{FF2B5EF4-FFF2-40B4-BE49-F238E27FC236}">
                <a16:creationId xmlns:a16="http://schemas.microsoft.com/office/drawing/2014/main" id="{AAD0A094-5AD2-4E11-A84A-853A054F0C5A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</p:spTree>
    <p:extLst>
      <p:ext uri="{BB962C8B-B14F-4D97-AF65-F5344CB8AC3E}">
        <p14:creationId xmlns:p14="http://schemas.microsoft.com/office/powerpoint/2010/main" val="580124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A5C177DF-8F91-44D3-9714-14F2323AA051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</a:rPr>
              <a:t>COWORKING</a:t>
            </a:r>
          </a:p>
        </p:txBody>
      </p:sp>
      <p:pic>
        <p:nvPicPr>
          <p:cNvPr id="2" name="Picture 4" descr="Resultado de imagen para wework">
            <a:extLst>
              <a:ext uri="{FF2B5EF4-FFF2-40B4-BE49-F238E27FC236}">
                <a16:creationId xmlns:a16="http://schemas.microsoft.com/office/drawing/2014/main" id="{CA025609-55EC-4FF7-9959-0E826D28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6603" y="898768"/>
            <a:ext cx="4075617" cy="488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FEE853-7117-4049-AD2C-7D54664EF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1" t="16852" r="6768" b="14239"/>
          <a:stretch/>
        </p:blipFill>
        <p:spPr>
          <a:xfrm>
            <a:off x="6116278" y="3083713"/>
            <a:ext cx="5455917" cy="2510695"/>
          </a:xfrm>
          <a:prstGeom prst="rect">
            <a:avLst/>
          </a:prstGeom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0F384A38-E8FC-4330-B454-ABA4DC6E810F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  <p:sp>
        <p:nvSpPr>
          <p:cNvPr id="9" name="1 Título">
            <a:extLst>
              <a:ext uri="{FF2B5EF4-FFF2-40B4-BE49-F238E27FC236}">
                <a16:creationId xmlns:a16="http://schemas.microsoft.com/office/drawing/2014/main" id="{2797CE00-0B1A-438B-8126-FF7226B4BF08}"/>
              </a:ext>
            </a:extLst>
          </p:cNvPr>
          <p:cNvSpPr txBox="1">
            <a:spLocks/>
          </p:cNvSpPr>
          <p:nvPr/>
        </p:nvSpPr>
        <p:spPr>
          <a:xfrm>
            <a:off x="6454448" y="898768"/>
            <a:ext cx="5238788" cy="202712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CO-WORKING</a:t>
            </a:r>
          </a:p>
        </p:txBody>
      </p:sp>
    </p:spTree>
    <p:extLst>
      <p:ext uri="{BB962C8B-B14F-4D97-AF65-F5344CB8AC3E}">
        <p14:creationId xmlns:p14="http://schemas.microsoft.com/office/powerpoint/2010/main" val="4271992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E09E31B4-5600-49A8-8822-EFB8E01212EB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3ADFFCE1-E895-49AC-9408-3543E99AABAF}"/>
              </a:ext>
            </a:extLst>
          </p:cNvPr>
          <p:cNvSpPr txBox="1">
            <a:spLocks/>
          </p:cNvSpPr>
          <p:nvPr/>
        </p:nvSpPr>
        <p:spPr>
          <a:xfrm>
            <a:off x="725531" y="1445146"/>
            <a:ext cx="3702251" cy="10477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b="1" dirty="0"/>
              <a:t>CO-LIVING</a:t>
            </a:r>
          </a:p>
        </p:txBody>
      </p:sp>
      <p:pic>
        <p:nvPicPr>
          <p:cNvPr id="13" name="Picture 4" descr="Compartir Apartamento y Habitaciones en Arriendo | CompartoApto">
            <a:extLst>
              <a:ext uri="{FF2B5EF4-FFF2-40B4-BE49-F238E27FC236}">
                <a16:creationId xmlns:a16="http://schemas.microsoft.com/office/drawing/2014/main" id="{6C6C4B48-E0C4-4ECC-9A9C-235A3777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931" y="4018949"/>
            <a:ext cx="2093976" cy="16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coliving">
            <a:extLst>
              <a:ext uri="{FF2B5EF4-FFF2-40B4-BE49-F238E27FC236}">
                <a16:creationId xmlns:a16="http://schemas.microsoft.com/office/drawing/2014/main" id="{AFF69400-65CD-4AC1-903B-5ACD6F63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750" y="3197989"/>
            <a:ext cx="3685032" cy="244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ogorumis">
            <a:extLst>
              <a:ext uri="{FF2B5EF4-FFF2-40B4-BE49-F238E27FC236}">
                <a16:creationId xmlns:a16="http://schemas.microsoft.com/office/drawing/2014/main" id="{D196502C-BA5C-463F-A005-B13BAC3B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8039" y="4316856"/>
            <a:ext cx="2105522" cy="102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E7841A6-2E93-4289-9559-4036EAE193CE}"/>
              </a:ext>
            </a:extLst>
          </p:cNvPr>
          <p:cNvSpPr txBox="1"/>
          <p:nvPr/>
        </p:nvSpPr>
        <p:spPr>
          <a:xfrm>
            <a:off x="4781363" y="1388233"/>
            <a:ext cx="1877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Aptos de 20 m</a:t>
            </a:r>
            <a:r>
              <a:rPr lang="es-CO" baseline="30000" dirty="0"/>
              <a:t>2</a:t>
            </a:r>
          </a:p>
          <a:p>
            <a:r>
              <a:rPr lang="es-CO" dirty="0"/>
              <a:t>Comparten:</a:t>
            </a:r>
          </a:p>
          <a:p>
            <a:r>
              <a:rPr lang="es-CO" dirty="0"/>
              <a:t>-Lavandería</a:t>
            </a:r>
          </a:p>
          <a:p>
            <a:r>
              <a:rPr lang="es-CO" dirty="0"/>
              <a:t>-Área de juegos</a:t>
            </a:r>
          </a:p>
          <a:p>
            <a:r>
              <a:rPr lang="es-CO" dirty="0"/>
              <a:t>-Área de estudio</a:t>
            </a:r>
          </a:p>
          <a:p>
            <a:endParaRPr lang="es-CO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80A45F9-407B-4B8C-8EB1-F5B5AEC48385}"/>
              </a:ext>
            </a:extLst>
          </p:cNvPr>
          <p:cNvSpPr/>
          <p:nvPr/>
        </p:nvSpPr>
        <p:spPr>
          <a:xfrm>
            <a:off x="6841401" y="1558681"/>
            <a:ext cx="2093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-</a:t>
            </a:r>
            <a:r>
              <a:rPr lang="es-CO" dirty="0"/>
              <a:t>Gimnasio</a:t>
            </a:r>
          </a:p>
          <a:p>
            <a:r>
              <a:rPr lang="es-CO" dirty="0"/>
              <a:t>-WIFI</a:t>
            </a:r>
          </a:p>
          <a:p>
            <a:r>
              <a:rPr lang="es-CO" dirty="0"/>
              <a:t>-Circuito cerrado de tv</a:t>
            </a:r>
          </a:p>
          <a:p>
            <a:r>
              <a:rPr lang="es-CO" dirty="0"/>
              <a:t>-Limpieza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6E48747-5741-4449-A6AB-B615CFCCD800}"/>
              </a:ext>
            </a:extLst>
          </p:cNvPr>
          <p:cNvSpPr/>
          <p:nvPr/>
        </p:nvSpPr>
        <p:spPr>
          <a:xfrm>
            <a:off x="9158039" y="1388233"/>
            <a:ext cx="23034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KORN ARQUITECTOS:</a:t>
            </a:r>
          </a:p>
          <a:p>
            <a:endParaRPr lang="es-CO" dirty="0"/>
          </a:p>
          <a:p>
            <a:r>
              <a:rPr lang="es-CO" dirty="0"/>
              <a:t>Proyectos Cartagena, Cali, Bogotá y Medellín</a:t>
            </a:r>
          </a:p>
          <a:p>
            <a:endParaRPr lang="es-CO" sz="1200" dirty="0"/>
          </a:p>
          <a:p>
            <a:r>
              <a:rPr lang="es-CO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https://akornarquitectos.com/</a:t>
            </a:r>
            <a:endParaRPr lang="es-CO" sz="120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6584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n para OSSAN RENTALS LOGO">
            <a:extLst>
              <a:ext uri="{FF2B5EF4-FFF2-40B4-BE49-F238E27FC236}">
                <a16:creationId xmlns:a16="http://schemas.microsoft.com/office/drawing/2014/main" id="{E702F1DF-AEB5-4077-9376-B06A4EA10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3" y="1390581"/>
            <a:ext cx="2887043" cy="145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C175FBD-0039-4B70-A2DB-8A408FA75AA7}"/>
              </a:ext>
            </a:extLst>
          </p:cNvPr>
          <p:cNvSpPr/>
          <p:nvPr/>
        </p:nvSpPr>
        <p:spPr>
          <a:xfrm>
            <a:off x="8890571" y="5534800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/>
              <a:t>https://repaircafe.org/en/</a:t>
            </a:r>
          </a:p>
        </p:txBody>
      </p:sp>
      <p:pic>
        <p:nvPicPr>
          <p:cNvPr id="9" name="Picture 4" descr="Resultado de imagen para REPAIR CAFE">
            <a:extLst>
              <a:ext uri="{FF2B5EF4-FFF2-40B4-BE49-F238E27FC236}">
                <a16:creationId xmlns:a16="http://schemas.microsoft.com/office/drawing/2014/main" id="{6195F129-9640-4F69-9539-0614C7866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14" y="3688956"/>
            <a:ext cx="2095500" cy="18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para seeking sugar baby">
            <a:extLst>
              <a:ext uri="{FF2B5EF4-FFF2-40B4-BE49-F238E27FC236}">
                <a16:creationId xmlns:a16="http://schemas.microsoft.com/office/drawing/2014/main" id="{7EFD2C59-1F6C-43E6-8C84-B71D2BDC0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10" y="3624703"/>
            <a:ext cx="3267661" cy="134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103B903-FE57-4558-BCFC-59937E51D4C1}"/>
              </a:ext>
            </a:extLst>
          </p:cNvPr>
          <p:cNvSpPr txBox="1"/>
          <p:nvPr/>
        </p:nvSpPr>
        <p:spPr>
          <a:xfrm>
            <a:off x="1005020" y="5208624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00B050"/>
                </a:solidFill>
              </a:rPr>
              <a:t>SUGAR BABY-SUGAR DADDY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D0986D4-359C-4F86-9B8B-4937FB0C8893}"/>
              </a:ext>
            </a:extLst>
          </p:cNvPr>
          <p:cNvSpPr/>
          <p:nvPr/>
        </p:nvSpPr>
        <p:spPr>
          <a:xfrm>
            <a:off x="1118469" y="2898100"/>
            <a:ext cx="1485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 err="1"/>
              <a:t>Ossan</a:t>
            </a:r>
            <a:r>
              <a:rPr lang="es-CO" dirty="0"/>
              <a:t> </a:t>
            </a:r>
            <a:r>
              <a:rPr lang="es-CO" dirty="0" err="1"/>
              <a:t>Rentals</a:t>
            </a:r>
            <a:endParaRPr lang="es-CO" dirty="0"/>
          </a:p>
        </p:txBody>
      </p:sp>
      <p:pic>
        <p:nvPicPr>
          <p:cNvPr id="1026" name="Picture 2" descr="http://family-romance.com/_src/26393451/sign.png?v=1552610695266">
            <a:extLst>
              <a:ext uri="{FF2B5EF4-FFF2-40B4-BE49-F238E27FC236}">
                <a16:creationId xmlns:a16="http://schemas.microsoft.com/office/drawing/2014/main" id="{EC32AB70-69E3-45EA-AF66-450A1EF26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3" r="15148"/>
          <a:stretch/>
        </p:blipFill>
        <p:spPr bwMode="auto">
          <a:xfrm>
            <a:off x="4419880" y="900720"/>
            <a:ext cx="3329266" cy="1071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13" name="1 Título">
            <a:extLst>
              <a:ext uri="{FF2B5EF4-FFF2-40B4-BE49-F238E27FC236}">
                <a16:creationId xmlns:a16="http://schemas.microsoft.com/office/drawing/2014/main" id="{0B177986-B428-4B54-ACE3-52611C1019E8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  <p:pic>
        <p:nvPicPr>
          <p:cNvPr id="14" name="Picture 2" descr="Resultado de imagen para getpet">
            <a:extLst>
              <a:ext uri="{FF2B5EF4-FFF2-40B4-BE49-F238E27FC236}">
                <a16:creationId xmlns:a16="http://schemas.microsoft.com/office/drawing/2014/main" id="{3D76CA7C-9F8E-4330-9813-4E1259A2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14" y="278204"/>
            <a:ext cx="2461654" cy="13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8D9B40D-C248-4F2A-A4BB-A56AD547CA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139" t="11879" r="16250" b="55575"/>
          <a:stretch/>
        </p:blipFill>
        <p:spPr>
          <a:xfrm>
            <a:off x="5210175" y="3932144"/>
            <a:ext cx="1771649" cy="134455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3A3F2A4-A493-4078-8C53-158EFD5BB410}"/>
              </a:ext>
            </a:extLst>
          </p:cNvPr>
          <p:cNvSpPr txBox="1"/>
          <p:nvPr/>
        </p:nvSpPr>
        <p:spPr>
          <a:xfrm>
            <a:off x="5027957" y="537807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tx2"/>
                </a:solidFill>
              </a:rPr>
              <a:t>ADOPTA UN MAN</a:t>
            </a:r>
          </a:p>
        </p:txBody>
      </p:sp>
      <p:pic>
        <p:nvPicPr>
          <p:cNvPr id="3" name="Picture 2" descr="Si te sientes solo en este confinamiento “Rent a Friend” es la ...">
            <a:extLst>
              <a:ext uri="{FF2B5EF4-FFF2-40B4-BE49-F238E27FC236}">
                <a16:creationId xmlns:a16="http://schemas.microsoft.com/office/drawing/2014/main" id="{D540710E-BE6B-49B6-A1D6-9A8E32FC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80149"/>
            <a:ext cx="3657600" cy="11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u can now rent “fat people” in Japan | SoraNews24 -Japan News-">
            <a:extLst>
              <a:ext uri="{FF2B5EF4-FFF2-40B4-BE49-F238E27FC236}">
                <a16:creationId xmlns:a16="http://schemas.microsoft.com/office/drawing/2014/main" id="{2917529D-7487-4F5B-B292-313894740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7991" y="1965680"/>
            <a:ext cx="2601458" cy="146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49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F62B62BA-0F5D-4F9C-B8D2-202909CD62D4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</a:rPr>
              <a:t>MERCADO LABORAL</a:t>
            </a:r>
          </a:p>
        </p:txBody>
      </p:sp>
      <p:pic>
        <p:nvPicPr>
          <p:cNvPr id="1026" name="Picture 2" descr="Linkio App - Home | Facebook">
            <a:extLst>
              <a:ext uri="{FF2B5EF4-FFF2-40B4-BE49-F238E27FC236}">
                <a16:creationId xmlns:a16="http://schemas.microsoft.com/office/drawing/2014/main" id="{2EE4777E-277C-471F-A6F0-1DB3C7D6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313" y="2121992"/>
            <a:ext cx="4788282" cy="32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askRabbit Business and Revenue Model | How it Works · Website ...">
            <a:extLst>
              <a:ext uri="{FF2B5EF4-FFF2-40B4-BE49-F238E27FC236}">
                <a16:creationId xmlns:a16="http://schemas.microsoft.com/office/drawing/2014/main" id="{EE5D3159-280C-4CDF-9380-FAF3974DB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405" y="2178925"/>
            <a:ext cx="4998742" cy="31578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78119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1006D4B5-806B-4B82-A578-9B1EC5B6342F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MERCADO LABORAL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5551F67-EB0C-4B90-A88A-4F77D3C8CCD5}"/>
              </a:ext>
            </a:extLst>
          </p:cNvPr>
          <p:cNvSpPr/>
          <p:nvPr/>
        </p:nvSpPr>
        <p:spPr>
          <a:xfrm>
            <a:off x="2549012" y="1054094"/>
            <a:ext cx="7093975" cy="852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>
                <a:solidFill>
                  <a:schemeClr val="bg1"/>
                </a:solidFill>
              </a:rPr>
              <a:t>Trabajos contratados online, pero terminados offline.</a:t>
            </a:r>
          </a:p>
        </p:txBody>
      </p:sp>
      <p:pic>
        <p:nvPicPr>
          <p:cNvPr id="6" name="Picture 2" descr="Resultado de imagen para bluma manicure">
            <a:extLst>
              <a:ext uri="{FF2B5EF4-FFF2-40B4-BE49-F238E27FC236}">
                <a16:creationId xmlns:a16="http://schemas.microsoft.com/office/drawing/2014/main" id="{8504B10C-1C22-4F25-898D-138D9139B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2349192"/>
            <a:ext cx="1726505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C799984-C4A9-4691-AAD2-D94BDBBD6F30}"/>
              </a:ext>
            </a:extLst>
          </p:cNvPr>
          <p:cNvSpPr/>
          <p:nvPr/>
        </p:nvSpPr>
        <p:spPr>
          <a:xfrm>
            <a:off x="1114187" y="3687941"/>
            <a:ext cx="245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Manicuristas a domicilio</a:t>
            </a:r>
          </a:p>
        </p:txBody>
      </p:sp>
      <p:pic>
        <p:nvPicPr>
          <p:cNvPr id="8" name="Picture 6" descr="Resultado de imagen para hogaru">
            <a:extLst>
              <a:ext uri="{FF2B5EF4-FFF2-40B4-BE49-F238E27FC236}">
                <a16:creationId xmlns:a16="http://schemas.microsoft.com/office/drawing/2014/main" id="{2E4F76AE-5540-4821-A73B-FC2A9914C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120" y="2454195"/>
            <a:ext cx="2792205" cy="13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206AD73-C89D-4897-94D8-A55365EFFA7B}"/>
              </a:ext>
            </a:extLst>
          </p:cNvPr>
          <p:cNvSpPr/>
          <p:nvPr/>
        </p:nvSpPr>
        <p:spPr>
          <a:xfrm>
            <a:off x="9046681" y="3857086"/>
            <a:ext cx="222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Aseadoras a domicilio</a:t>
            </a:r>
          </a:p>
        </p:txBody>
      </p:sp>
      <p:pic>
        <p:nvPicPr>
          <p:cNvPr id="10" name="Picture 4" descr="Resultado de imagen para easy for you">
            <a:extLst>
              <a:ext uri="{FF2B5EF4-FFF2-40B4-BE49-F238E27FC236}">
                <a16:creationId xmlns:a16="http://schemas.microsoft.com/office/drawing/2014/main" id="{EAE6A302-E55E-4BCC-90B2-387AB9CA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76" y="2349191"/>
            <a:ext cx="1390324" cy="11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para maestrik">
            <a:extLst>
              <a:ext uri="{FF2B5EF4-FFF2-40B4-BE49-F238E27FC236}">
                <a16:creationId xmlns:a16="http://schemas.microsoft.com/office/drawing/2014/main" id="{FB00750A-E552-45C2-9C4B-059B851A7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782" y="4264266"/>
            <a:ext cx="1726505" cy="11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EBCB51F-0C15-455E-915A-34FE23D75FDF}"/>
              </a:ext>
            </a:extLst>
          </p:cNvPr>
          <p:cNvSpPr/>
          <p:nvPr/>
        </p:nvSpPr>
        <p:spPr>
          <a:xfrm>
            <a:off x="5081985" y="5389343"/>
            <a:ext cx="2272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Profesores a Domicilio</a:t>
            </a:r>
          </a:p>
        </p:txBody>
      </p:sp>
      <p:pic>
        <p:nvPicPr>
          <p:cNvPr id="15" name="Picture 10" descr="Resultado de imagen para ZOLVER">
            <a:extLst>
              <a:ext uri="{FF2B5EF4-FFF2-40B4-BE49-F238E27FC236}">
                <a16:creationId xmlns:a16="http://schemas.microsoft.com/office/drawing/2014/main" id="{06A0517F-013A-427E-9023-DCAF3D724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t="7746" r="8985"/>
          <a:stretch/>
        </p:blipFill>
        <p:spPr bwMode="auto">
          <a:xfrm>
            <a:off x="9145780" y="4584796"/>
            <a:ext cx="244169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sultado de imagen para travail">
            <a:extLst>
              <a:ext uri="{FF2B5EF4-FFF2-40B4-BE49-F238E27FC236}">
                <a16:creationId xmlns:a16="http://schemas.microsoft.com/office/drawing/2014/main" id="{8CAC70AD-1BB5-45EF-B22C-DC54A1BB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406" y="3953244"/>
            <a:ext cx="135093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1138519C-4340-4382-A3FF-B09A991DECE2}"/>
              </a:ext>
            </a:extLst>
          </p:cNvPr>
          <p:cNvSpPr/>
          <p:nvPr/>
        </p:nvSpPr>
        <p:spPr>
          <a:xfrm>
            <a:off x="653920" y="5227827"/>
            <a:ext cx="2917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/>
              <a:t>Meseros, </a:t>
            </a:r>
            <a:r>
              <a:rPr lang="es-CO" dirty="0" err="1"/>
              <a:t>Bartenders</a:t>
            </a:r>
            <a:r>
              <a:rPr lang="es-CO" dirty="0"/>
              <a:t>, Cocineros</a:t>
            </a:r>
          </a:p>
        </p:txBody>
      </p:sp>
      <p:pic>
        <p:nvPicPr>
          <p:cNvPr id="19" name="Picture 2" descr="Teate">
            <a:extLst>
              <a:ext uri="{FF2B5EF4-FFF2-40B4-BE49-F238E27FC236}">
                <a16:creationId xmlns:a16="http://schemas.microsoft.com/office/drawing/2014/main" id="{0BC9E7AA-BD48-46F8-9874-05A24CB6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74" y="2593734"/>
            <a:ext cx="1571625" cy="13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sultado de imagen para enlau">
            <a:extLst>
              <a:ext uri="{FF2B5EF4-FFF2-40B4-BE49-F238E27FC236}">
                <a16:creationId xmlns:a16="http://schemas.microsoft.com/office/drawing/2014/main" id="{FB789C49-D725-4303-80FF-0C3DAF8D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17" y="2499278"/>
            <a:ext cx="1914263" cy="143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940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n para freelancer">
            <a:extLst>
              <a:ext uri="{FF2B5EF4-FFF2-40B4-BE49-F238E27FC236}">
                <a16:creationId xmlns:a16="http://schemas.microsoft.com/office/drawing/2014/main" id="{25255761-CF79-4BC7-AE68-E6CA76F8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388" y="1466189"/>
            <a:ext cx="2325224" cy="83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Picture 6" descr="Resultado de imagen para UPWORK">
            <a:extLst>
              <a:ext uri="{FF2B5EF4-FFF2-40B4-BE49-F238E27FC236}">
                <a16:creationId xmlns:a16="http://schemas.microsoft.com/office/drawing/2014/main" id="{DCD8468F-9221-4032-BB53-8DDEC2D4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08" y="4068464"/>
            <a:ext cx="2492686" cy="15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Resultado de imagen para FIVERR">
            <a:extLst>
              <a:ext uri="{FF2B5EF4-FFF2-40B4-BE49-F238E27FC236}">
                <a16:creationId xmlns:a16="http://schemas.microsoft.com/office/drawing/2014/main" id="{B009BB98-1BF2-4FAB-9134-C59C4D2F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358" y="2126204"/>
            <a:ext cx="2492687" cy="208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D3A1CE7-B91E-473F-A548-B23AD848413E}"/>
              </a:ext>
            </a:extLst>
          </p:cNvPr>
          <p:cNvSpPr/>
          <p:nvPr/>
        </p:nvSpPr>
        <p:spPr>
          <a:xfrm>
            <a:off x="2254045" y="128648"/>
            <a:ext cx="7683910" cy="1017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/>
              <a:t>Trabajos con entrega de productos 100% digitales</a:t>
            </a:r>
          </a:p>
        </p:txBody>
      </p:sp>
      <p:pic>
        <p:nvPicPr>
          <p:cNvPr id="6" name="Picture 8" descr="Resultado de imagen para doctoralia">
            <a:extLst>
              <a:ext uri="{FF2B5EF4-FFF2-40B4-BE49-F238E27FC236}">
                <a16:creationId xmlns:a16="http://schemas.microsoft.com/office/drawing/2014/main" id="{488EEB98-6BDD-4DB1-A1B1-DD534193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" y="1628921"/>
            <a:ext cx="2143125" cy="15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sesorías Susurradores.com - Blog">
            <a:extLst>
              <a:ext uri="{FF2B5EF4-FFF2-40B4-BE49-F238E27FC236}">
                <a16:creationId xmlns:a16="http://schemas.microsoft.com/office/drawing/2014/main" id="{2BE76545-5A77-4EBA-A1D0-047ADA5D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080" y="4420523"/>
            <a:ext cx="3955092" cy="10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amosos.com - Videos personalizados de tus famosos favoritos.">
            <a:extLst>
              <a:ext uri="{FF2B5EF4-FFF2-40B4-BE49-F238E27FC236}">
                <a16:creationId xmlns:a16="http://schemas.microsoft.com/office/drawing/2014/main" id="{F2635F80-1079-48DB-ACDC-65D13447F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20" y="2788056"/>
            <a:ext cx="384196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duis">
            <a:extLst>
              <a:ext uri="{FF2B5EF4-FFF2-40B4-BE49-F238E27FC236}">
                <a16:creationId xmlns:a16="http://schemas.microsoft.com/office/drawing/2014/main" id="{B1FEE1C9-5702-4BD8-B1CE-AA7C0B7BA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0358"/>
          <a:stretch/>
        </p:blipFill>
        <p:spPr bwMode="auto">
          <a:xfrm>
            <a:off x="4737984" y="4324158"/>
            <a:ext cx="1692506" cy="107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397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7CEEE4F-2C78-4C99-BABA-7B02AD107D33}"/>
              </a:ext>
            </a:extLst>
          </p:cNvPr>
          <p:cNvSpPr txBox="1"/>
          <p:nvPr/>
        </p:nvSpPr>
        <p:spPr>
          <a:xfrm>
            <a:off x="4629490" y="2718802"/>
            <a:ext cx="2906656" cy="8491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OTROS NEGOCIOS</a:t>
            </a:r>
            <a:r>
              <a:rPr lang="es-CO" sz="2400" dirty="0"/>
              <a:t> </a:t>
            </a:r>
          </a:p>
        </p:txBody>
      </p:sp>
      <p:pic>
        <p:nvPicPr>
          <p:cNvPr id="14342" name="Picture 6" descr="Resultado de imagen para wallapop logo">
            <a:extLst>
              <a:ext uri="{FF2B5EF4-FFF2-40B4-BE49-F238E27FC236}">
                <a16:creationId xmlns:a16="http://schemas.microsoft.com/office/drawing/2014/main" id="{42F426DD-C18D-49C0-9248-226368426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78" r="-44" b="17868"/>
          <a:stretch/>
        </p:blipFill>
        <p:spPr bwMode="auto">
          <a:xfrm>
            <a:off x="7446728" y="3630424"/>
            <a:ext cx="2906655" cy="4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gudog">
            <a:extLst>
              <a:ext uri="{FF2B5EF4-FFF2-40B4-BE49-F238E27FC236}">
                <a16:creationId xmlns:a16="http://schemas.microsoft.com/office/drawing/2014/main" id="{FDE9EBB2-E024-4E90-ACE1-6A6F1D429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446" y="4634194"/>
            <a:ext cx="1782907" cy="112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Resultado de imagen para guruwalk">
            <a:extLst>
              <a:ext uri="{FF2B5EF4-FFF2-40B4-BE49-F238E27FC236}">
                <a16:creationId xmlns:a16="http://schemas.microsoft.com/office/drawing/2014/main" id="{2C4B2EFD-160D-424C-8109-54CEE9A76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9803" y="5089121"/>
            <a:ext cx="220097" cy="22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/>
          </a:p>
        </p:txBody>
      </p:sp>
      <p:pic>
        <p:nvPicPr>
          <p:cNvPr id="16" name="Picture 16" descr="Resultado de imagen para voice bunny">
            <a:extLst>
              <a:ext uri="{FF2B5EF4-FFF2-40B4-BE49-F238E27FC236}">
                <a16:creationId xmlns:a16="http://schemas.microsoft.com/office/drawing/2014/main" id="{0F9A8E2A-25EB-491B-950B-02762F2C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82" y="889806"/>
            <a:ext cx="2699690" cy="1143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7" name="Picture 2" descr="Resultado de imagen para NEW HEARTS CAFE">
            <a:extLst>
              <a:ext uri="{FF2B5EF4-FFF2-40B4-BE49-F238E27FC236}">
                <a16:creationId xmlns:a16="http://schemas.microsoft.com/office/drawing/2014/main" id="{F5EECA10-4811-4C22-8E39-C7A16082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8" y="2510670"/>
            <a:ext cx="2224491" cy="105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Gringo Tuesdays">
            <a:extLst>
              <a:ext uri="{FF2B5EF4-FFF2-40B4-BE49-F238E27FC236}">
                <a16:creationId xmlns:a16="http://schemas.microsoft.com/office/drawing/2014/main" id="{701D6D1A-F9D9-4A40-A1FA-67D7F43B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581" y="392916"/>
            <a:ext cx="2054200" cy="14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n relacionada">
            <a:extLst>
              <a:ext uri="{FF2B5EF4-FFF2-40B4-BE49-F238E27FC236}">
                <a16:creationId xmlns:a16="http://schemas.microsoft.com/office/drawing/2014/main" id="{574FEE6A-3FB3-4D9A-B1F5-51160D84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5" y="925111"/>
            <a:ext cx="1905000" cy="120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viste lo que viste">
            <a:extLst>
              <a:ext uri="{FF2B5EF4-FFF2-40B4-BE49-F238E27FC236}">
                <a16:creationId xmlns:a16="http://schemas.microsoft.com/office/drawing/2014/main" id="{81F9E8EB-49C5-4A3B-A9BC-00DCA1A1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446" y="2335350"/>
            <a:ext cx="2319245" cy="9535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B6C5790-4D1A-4106-ABED-F0A4B51774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406" r="3348" b="19951"/>
          <a:stretch/>
        </p:blipFill>
        <p:spPr>
          <a:xfrm>
            <a:off x="2258380" y="4000304"/>
            <a:ext cx="3002979" cy="1487878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D3A04652-D640-41B9-A108-8B79F076D104}"/>
              </a:ext>
            </a:extLst>
          </p:cNvPr>
          <p:cNvSpPr/>
          <p:nvPr/>
        </p:nvSpPr>
        <p:spPr>
          <a:xfrm>
            <a:off x="5652027" y="4385887"/>
            <a:ext cx="2279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/>
              <a:t>ALQUILER ESPACIOS COMO JARDINES Y SALONES</a:t>
            </a:r>
          </a:p>
        </p:txBody>
      </p:sp>
      <p:sp>
        <p:nvSpPr>
          <p:cNvPr id="2" name="1 Título">
            <a:extLst>
              <a:ext uri="{FF2B5EF4-FFF2-40B4-BE49-F238E27FC236}">
                <a16:creationId xmlns:a16="http://schemas.microsoft.com/office/drawing/2014/main" id="{FC91ED1A-D8F2-4C7C-B169-D57BB661033E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  <p:pic>
        <p:nvPicPr>
          <p:cNvPr id="14" name="Picture 2" descr="Fruvii - Home | Facebook">
            <a:extLst>
              <a:ext uri="{FF2B5EF4-FFF2-40B4-BE49-F238E27FC236}">
                <a16:creationId xmlns:a16="http://schemas.microsoft.com/office/drawing/2014/main" id="{DE02C17B-9681-402A-AE38-7A9E9664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" y="4051758"/>
            <a:ext cx="1391730" cy="141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6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para LIBRO WHATS MINE IS YOURS">
            <a:extLst>
              <a:ext uri="{FF2B5EF4-FFF2-40B4-BE49-F238E27FC236}">
                <a16:creationId xmlns:a16="http://schemas.microsoft.com/office/drawing/2014/main" id="{CAA99075-3DDA-4463-A284-0923D2568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76" y="783446"/>
            <a:ext cx="2311648" cy="254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1 Título">
            <a:extLst>
              <a:ext uri="{FF2B5EF4-FFF2-40B4-BE49-F238E27FC236}">
                <a16:creationId xmlns:a16="http://schemas.microsoft.com/office/drawing/2014/main" id="{77A51C97-15E8-4783-8D4D-FF21C4CFFAD7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B26F20F-8388-464C-A784-4D3CFB7B36A4}"/>
              </a:ext>
            </a:extLst>
          </p:cNvPr>
          <p:cNvSpPr/>
          <p:nvPr/>
        </p:nvSpPr>
        <p:spPr>
          <a:xfrm>
            <a:off x="6350000" y="1026039"/>
            <a:ext cx="4401126" cy="19389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C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Todas las personas tienen activos sin utilizar: Un carro, un cuarto, tiempo, o conocimiento.</a:t>
            </a:r>
          </a:p>
          <a:p>
            <a:pPr algn="ctr"/>
            <a:endParaRPr lang="es-C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s-C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Ese mismo activo es deseado por alguien más.</a:t>
            </a:r>
          </a:p>
        </p:txBody>
      </p:sp>
      <p:pic>
        <p:nvPicPr>
          <p:cNvPr id="1026" name="Picture 2" descr="Wikipedia en español - Wikipedia, la enciclopedia libre">
            <a:extLst>
              <a:ext uri="{FF2B5EF4-FFF2-40B4-BE49-F238E27FC236}">
                <a16:creationId xmlns:a16="http://schemas.microsoft.com/office/drawing/2014/main" id="{242B17D4-1408-4638-A78B-CAA4BB6D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02" y="3653831"/>
            <a:ext cx="3227395" cy="201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b lab - Wikipedia, la enciclopedia libre">
            <a:extLst>
              <a:ext uri="{FF2B5EF4-FFF2-40B4-BE49-F238E27FC236}">
                <a16:creationId xmlns:a16="http://schemas.microsoft.com/office/drawing/2014/main" id="{BC996560-DF33-478B-A423-C5232909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536" y="3828391"/>
            <a:ext cx="2716527" cy="166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pectos legales de la financiación en masa o crowdfunding - @RegFinanciera">
            <a:extLst>
              <a:ext uri="{FF2B5EF4-FFF2-40B4-BE49-F238E27FC236}">
                <a16:creationId xmlns:a16="http://schemas.microsoft.com/office/drawing/2014/main" id="{FA87E4B1-A6E2-4D9F-B9A3-CC0A3D31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7" y="3653831"/>
            <a:ext cx="2930924" cy="201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94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A0B0611-995E-49E5-8886-CAAA6BE32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513913"/>
              </p:ext>
            </p:extLst>
          </p:nvPr>
        </p:nvGraphicFramePr>
        <p:xfrm>
          <a:off x="2369127" y="1385454"/>
          <a:ext cx="7564581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EDE7D5D-D00C-4E81-9668-F508E5C59B8F}"/>
              </a:ext>
            </a:extLst>
          </p:cNvPr>
          <p:cNvSpPr txBox="1"/>
          <p:nvPr/>
        </p:nvSpPr>
        <p:spPr>
          <a:xfrm>
            <a:off x="3948502" y="725968"/>
            <a:ext cx="42949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0" b="1" dirty="0">
                <a:solidFill>
                  <a:srgbClr val="FF0000"/>
                </a:solidFill>
              </a:rPr>
              <a:t>CAUSAS DEL DESARROLLO</a:t>
            </a:r>
            <a:endParaRPr lang="es-CO" sz="2200" dirty="0"/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FD5FCEA4-FF5B-4F2A-A015-4ECF0CC37F94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</a:t>
            </a:r>
          </a:p>
        </p:txBody>
      </p:sp>
    </p:spTree>
    <p:extLst>
      <p:ext uri="{BB962C8B-B14F-4D97-AF65-F5344CB8AC3E}">
        <p14:creationId xmlns:p14="http://schemas.microsoft.com/office/powerpoint/2010/main" val="307204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AC9E9D3-0BCA-4A6A-949D-B4B8151E2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7" t="11879" r="14731" b="18138"/>
          <a:stretch/>
        </p:blipFill>
        <p:spPr>
          <a:xfrm>
            <a:off x="1145049" y="1130389"/>
            <a:ext cx="4121835" cy="1717887"/>
          </a:xfrm>
          <a:prstGeom prst="rect">
            <a:avLst/>
          </a:prstGeom>
        </p:spPr>
      </p:pic>
      <p:pic>
        <p:nvPicPr>
          <p:cNvPr id="5" name="Picture 2" descr="Minibar 47 Haceb - 46 Litros - Titanio">
            <a:extLst>
              <a:ext uri="{FF2B5EF4-FFF2-40B4-BE49-F238E27FC236}">
                <a16:creationId xmlns:a16="http://schemas.microsoft.com/office/drawing/2014/main" id="{AE004219-0EB9-4C87-98B8-174CE4ED7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15" y="3516583"/>
            <a:ext cx="4329038" cy="171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bombillo que no se apaga">
            <a:extLst>
              <a:ext uri="{FF2B5EF4-FFF2-40B4-BE49-F238E27FC236}">
                <a16:creationId xmlns:a16="http://schemas.microsoft.com/office/drawing/2014/main" id="{890914CA-C7DD-4A42-9503-5DBC53B2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17" y="1130390"/>
            <a:ext cx="4121834" cy="171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para depositos en estados unidos">
            <a:extLst>
              <a:ext uri="{FF2B5EF4-FFF2-40B4-BE49-F238E27FC236}">
                <a16:creationId xmlns:a16="http://schemas.microsoft.com/office/drawing/2014/main" id="{1F2DA5F6-6FF2-4C5B-9D05-0BCAFEC8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94" y="3516583"/>
            <a:ext cx="4193790" cy="164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 Título">
            <a:extLst>
              <a:ext uri="{FF2B5EF4-FFF2-40B4-BE49-F238E27FC236}">
                <a16:creationId xmlns:a16="http://schemas.microsoft.com/office/drawing/2014/main" id="{55F85601-C735-4734-81F3-93CB1496735D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SOSTENIBILIDAD</a:t>
            </a:r>
          </a:p>
        </p:txBody>
      </p:sp>
    </p:spTree>
    <p:extLst>
      <p:ext uri="{BB962C8B-B14F-4D97-AF65-F5344CB8AC3E}">
        <p14:creationId xmlns:p14="http://schemas.microsoft.com/office/powerpoint/2010/main" val="231705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n para SWAPTREE">
            <a:extLst>
              <a:ext uri="{FF2B5EF4-FFF2-40B4-BE49-F238E27FC236}">
                <a16:creationId xmlns:a16="http://schemas.microsoft.com/office/drawing/2014/main" id="{0569ACDE-4BF6-437D-A7F3-CD5D85707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688" y="760750"/>
            <a:ext cx="3599889" cy="16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2F92CF6-63E2-47C4-BE31-10358C423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83" t="20819" r="6774" b="30395"/>
          <a:stretch/>
        </p:blipFill>
        <p:spPr>
          <a:xfrm>
            <a:off x="8808650" y="2814938"/>
            <a:ext cx="2804299" cy="2308007"/>
          </a:xfrm>
          <a:prstGeom prst="rect">
            <a:avLst/>
          </a:prstGeom>
        </p:spPr>
      </p:pic>
      <p:pic>
        <p:nvPicPr>
          <p:cNvPr id="10" name="Picture 4" descr="Resultado de imagen para FREECYCLE">
            <a:extLst>
              <a:ext uri="{FF2B5EF4-FFF2-40B4-BE49-F238E27FC236}">
                <a16:creationId xmlns:a16="http://schemas.microsoft.com/office/drawing/2014/main" id="{EA603B97-3757-4014-9625-0847FB0BB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1" b="10312"/>
          <a:stretch/>
        </p:blipFill>
        <p:spPr bwMode="auto">
          <a:xfrm>
            <a:off x="8615216" y="619888"/>
            <a:ext cx="2997733" cy="148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586C0F4-26D9-4E93-B329-8C1ED9401B3A}"/>
              </a:ext>
            </a:extLst>
          </p:cNvPr>
          <p:cNvSpPr txBox="1"/>
          <p:nvPr/>
        </p:nvSpPr>
        <p:spPr>
          <a:xfrm>
            <a:off x="8808650" y="5122945"/>
            <a:ext cx="2804299" cy="2308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CO" sz="1000" dirty="0">
                <a:solidFill>
                  <a:srgbClr val="FFFFFF"/>
                </a:solidFill>
              </a:rPr>
              <a:t>DONDO</a:t>
            </a:r>
          </a:p>
        </p:txBody>
      </p:sp>
      <p:pic>
        <p:nvPicPr>
          <p:cNvPr id="2050" name="Picture 2" descr="Used Cardboard Boxes Coupons ($1 Discount) - Jun 2021">
            <a:extLst>
              <a:ext uri="{FF2B5EF4-FFF2-40B4-BE49-F238E27FC236}">
                <a16:creationId xmlns:a16="http://schemas.microsoft.com/office/drawing/2014/main" id="{847FD965-D835-440C-B651-57C81CCC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891734"/>
            <a:ext cx="2857500" cy="230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B983D30-E3EE-4C4F-A668-82A8B289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" y="3603181"/>
            <a:ext cx="2857500" cy="16356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3" name="1 Título">
            <a:extLst>
              <a:ext uri="{FF2B5EF4-FFF2-40B4-BE49-F238E27FC236}">
                <a16:creationId xmlns:a16="http://schemas.microsoft.com/office/drawing/2014/main" id="{896C0944-5353-4D41-BAB3-2D785A3FD42A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SOSTENIBILIDAD</a:t>
            </a:r>
          </a:p>
        </p:txBody>
      </p:sp>
    </p:spTree>
    <p:extLst>
      <p:ext uri="{BB962C8B-B14F-4D97-AF65-F5344CB8AC3E}">
        <p14:creationId xmlns:p14="http://schemas.microsoft.com/office/powerpoint/2010/main" val="240979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D5C51D-AD66-4E22-BEAE-D8A15190917C}"/>
              </a:ext>
            </a:extLst>
          </p:cNvPr>
          <p:cNvSpPr txBox="1"/>
          <p:nvPr/>
        </p:nvSpPr>
        <p:spPr>
          <a:xfrm>
            <a:off x="380146" y="2489852"/>
            <a:ext cx="28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LECTURA Y ESCRITURA</a:t>
            </a:r>
          </a:p>
        </p:txBody>
      </p:sp>
      <p:pic>
        <p:nvPicPr>
          <p:cNvPr id="4" name="Picture 2" descr="Resultado de imagen para wattpad">
            <a:extLst>
              <a:ext uri="{FF2B5EF4-FFF2-40B4-BE49-F238E27FC236}">
                <a16:creationId xmlns:a16="http://schemas.microsoft.com/office/drawing/2014/main" id="{2A19B5AD-81D6-4D48-BEFF-2EB7405E9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21635" r="-1213" b="22632"/>
          <a:stretch/>
        </p:blipFill>
        <p:spPr bwMode="auto">
          <a:xfrm>
            <a:off x="380146" y="1448980"/>
            <a:ext cx="1781022" cy="71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meetup">
            <a:extLst>
              <a:ext uri="{FF2B5EF4-FFF2-40B4-BE49-F238E27FC236}">
                <a16:creationId xmlns:a16="http://schemas.microsoft.com/office/drawing/2014/main" id="{D5AFC096-6CD1-4E5B-8D29-781399C1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36" y="690393"/>
            <a:ext cx="2336580" cy="13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houspoon">
            <a:extLst>
              <a:ext uri="{FF2B5EF4-FFF2-40B4-BE49-F238E27FC236}">
                <a16:creationId xmlns:a16="http://schemas.microsoft.com/office/drawing/2014/main" id="{691AD806-D318-4A0C-BD66-1845DBA9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750" y="3879218"/>
            <a:ext cx="1668163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flash pack logo">
            <a:extLst>
              <a:ext uri="{FF2B5EF4-FFF2-40B4-BE49-F238E27FC236}">
                <a16:creationId xmlns:a16="http://schemas.microsoft.com/office/drawing/2014/main" id="{9A2FA2F2-DBEF-4401-A0EC-1F246D41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4" y="355310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00DC258-9C0B-4A1C-80D9-31ED35009114}"/>
              </a:ext>
            </a:extLst>
          </p:cNvPr>
          <p:cNvSpPr txBox="1"/>
          <p:nvPr/>
        </p:nvSpPr>
        <p:spPr>
          <a:xfrm>
            <a:off x="1013149" y="526293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VIAJEROS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F15D53-ADEE-43F7-B7DE-14BF6DA4E46E}"/>
              </a:ext>
            </a:extLst>
          </p:cNvPr>
          <p:cNvSpPr txBox="1"/>
          <p:nvPr/>
        </p:nvSpPr>
        <p:spPr>
          <a:xfrm>
            <a:off x="9136795" y="5245816"/>
            <a:ext cx="191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GASTRONOMÍA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8A51AB1-26F4-43F6-A27E-E4EA0FB68782}"/>
              </a:ext>
            </a:extLst>
          </p:cNvPr>
          <p:cNvSpPr txBox="1"/>
          <p:nvPr/>
        </p:nvSpPr>
        <p:spPr>
          <a:xfrm>
            <a:off x="8662936" y="2098959"/>
            <a:ext cx="1539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-MASCOTAS</a:t>
            </a:r>
          </a:p>
          <a:p>
            <a:r>
              <a:rPr lang="es-CO" dirty="0"/>
              <a:t>-DEPORTES</a:t>
            </a:r>
          </a:p>
          <a:p>
            <a:r>
              <a:rPr lang="es-CO" dirty="0"/>
              <a:t>-BAILES</a:t>
            </a:r>
          </a:p>
          <a:p>
            <a:r>
              <a:rPr lang="es-CO" dirty="0"/>
              <a:t>-YOGA</a:t>
            </a:r>
          </a:p>
        </p:txBody>
      </p:sp>
      <p:pic>
        <p:nvPicPr>
          <p:cNvPr id="12" name="Picture 2" descr="Resultado de imagen para PEOPLE WALKER LOGO">
            <a:extLst>
              <a:ext uri="{FF2B5EF4-FFF2-40B4-BE49-F238E27FC236}">
                <a16:creationId xmlns:a16="http://schemas.microsoft.com/office/drawing/2014/main" id="{93573B26-B6BA-4DE4-8182-39997EC9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25" y="2615363"/>
            <a:ext cx="2380150" cy="120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6719E88-5084-43CA-8C73-68FCE6600CAC}"/>
              </a:ext>
            </a:extLst>
          </p:cNvPr>
          <p:cNvSpPr txBox="1"/>
          <p:nvPr/>
        </p:nvSpPr>
        <p:spPr>
          <a:xfrm>
            <a:off x="5195769" y="3822251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CAMINANTES</a:t>
            </a:r>
          </a:p>
        </p:txBody>
      </p:sp>
      <p:pic>
        <p:nvPicPr>
          <p:cNvPr id="14" name="Picture 2" descr="Resultado de imagen para COOKAPP">
            <a:extLst>
              <a:ext uri="{FF2B5EF4-FFF2-40B4-BE49-F238E27FC236}">
                <a16:creationId xmlns:a16="http://schemas.microsoft.com/office/drawing/2014/main" id="{AB81BBB9-E741-46B3-A6BF-05CE8AB1F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25" b="39311"/>
          <a:stretch/>
        </p:blipFill>
        <p:spPr bwMode="auto">
          <a:xfrm>
            <a:off x="7895007" y="3879218"/>
            <a:ext cx="193621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5C2ACC7-DDB7-4AEA-AE26-F90C88C9B8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356" t="24682" r="14214" b="52833"/>
          <a:stretch/>
        </p:blipFill>
        <p:spPr>
          <a:xfrm>
            <a:off x="2339153" y="1328332"/>
            <a:ext cx="2856616" cy="957850"/>
          </a:xfrm>
          <a:prstGeom prst="rect">
            <a:avLst/>
          </a:prstGeom>
        </p:spPr>
      </p:pic>
      <p:sp>
        <p:nvSpPr>
          <p:cNvPr id="17" name="1 Título">
            <a:extLst>
              <a:ext uri="{FF2B5EF4-FFF2-40B4-BE49-F238E27FC236}">
                <a16:creationId xmlns:a16="http://schemas.microsoft.com/office/drawing/2014/main" id="{4916E211-89B2-4640-9A52-DCC36B7C15EF}"/>
              </a:ext>
            </a:extLst>
          </p:cNvPr>
          <p:cNvSpPr txBox="1">
            <a:spLocks/>
          </p:cNvSpPr>
          <p:nvPr/>
        </p:nvSpPr>
        <p:spPr>
          <a:xfrm>
            <a:off x="490617" y="18768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COMUNIDADES</a:t>
            </a:r>
          </a:p>
        </p:txBody>
      </p:sp>
      <p:pic>
        <p:nvPicPr>
          <p:cNvPr id="18" name="Picture 4" descr="Yelp en App Store">
            <a:extLst>
              <a:ext uri="{FF2B5EF4-FFF2-40B4-BE49-F238E27FC236}">
                <a16:creationId xmlns:a16="http://schemas.microsoft.com/office/drawing/2014/main" id="{1C952CAA-53B2-48E2-B27D-55DB7902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367" y="4585106"/>
            <a:ext cx="1717265" cy="11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9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Ã³venes centennials">
            <a:extLst>
              <a:ext uri="{FF2B5EF4-FFF2-40B4-BE49-F238E27FC236}">
                <a16:creationId xmlns:a16="http://schemas.microsoft.com/office/drawing/2014/main" id="{1DDA68C2-BC7F-4D60-A930-55DFBA0DE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1" y="1172124"/>
            <a:ext cx="4771368" cy="33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3710D0D-1F82-45A7-8363-5834EF819E5A}"/>
              </a:ext>
            </a:extLst>
          </p:cNvPr>
          <p:cNvSpPr txBox="1"/>
          <p:nvPr/>
        </p:nvSpPr>
        <p:spPr>
          <a:xfrm>
            <a:off x="5996848" y="760695"/>
            <a:ext cx="6096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rgbClr val="212121"/>
                </a:solidFill>
              </a:rPr>
              <a:t>CARACTERISTICAS</a:t>
            </a:r>
          </a:p>
          <a:p>
            <a:endParaRPr lang="es-ES" sz="2000" dirty="0">
              <a:solidFill>
                <a:srgbClr val="212121"/>
              </a:solidFill>
            </a:endParaRP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212121"/>
                </a:solidFill>
              </a:rPr>
              <a:t>N</a:t>
            </a:r>
            <a:r>
              <a:rPr lang="es-ES" sz="2000" b="0" i="0" dirty="0">
                <a:solidFill>
                  <a:srgbClr val="212121"/>
                </a:solidFill>
                <a:effectLst/>
              </a:rPr>
              <a:t>ació entre 1994 y 2015.</a:t>
            </a:r>
          </a:p>
          <a:p>
            <a:pPr marL="342900" indent="-342900">
              <a:buAutoNum type="arabicPeriod"/>
            </a:pPr>
            <a:endParaRPr lang="es-ES" sz="2000" dirty="0">
              <a:solidFill>
                <a:srgbClr val="212121"/>
              </a:solidFill>
            </a:endParaRP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212121"/>
                </a:solidFill>
              </a:rPr>
              <a:t>Usan varias pantallas al mismo tiempo.</a:t>
            </a:r>
          </a:p>
          <a:p>
            <a:pPr marL="342900" indent="-342900">
              <a:buAutoNum type="arabicPeriod"/>
            </a:pPr>
            <a:endParaRPr lang="es-ES" sz="2000" dirty="0">
              <a:solidFill>
                <a:srgbClr val="212121"/>
              </a:solidFill>
            </a:endParaRP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212121"/>
                </a:solidFill>
              </a:rPr>
              <a:t>Hablan con imágenes más que con textos.</a:t>
            </a:r>
          </a:p>
          <a:p>
            <a:pPr marL="342900" indent="-342900">
              <a:buAutoNum type="arabicPeriod"/>
            </a:pPr>
            <a:endParaRPr lang="es-ES" sz="2000" dirty="0">
              <a:solidFill>
                <a:srgbClr val="212121"/>
              </a:solidFill>
            </a:endParaRP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212121"/>
                </a:solidFill>
              </a:rPr>
              <a:t>Leen en </a:t>
            </a:r>
            <a:r>
              <a:rPr lang="es-ES" sz="2000" dirty="0" err="1">
                <a:solidFill>
                  <a:srgbClr val="212121"/>
                </a:solidFill>
              </a:rPr>
              <a:t>tablets</a:t>
            </a:r>
            <a:r>
              <a:rPr lang="es-ES" sz="2000" dirty="0">
                <a:solidFill>
                  <a:srgbClr val="212121"/>
                </a:solidFill>
              </a:rPr>
              <a:t> y celulares.</a:t>
            </a:r>
          </a:p>
          <a:p>
            <a:pPr marL="342900" indent="-342900">
              <a:buAutoNum type="arabicPeriod"/>
            </a:pPr>
            <a:endParaRPr lang="es-ES" sz="2000" dirty="0">
              <a:solidFill>
                <a:srgbClr val="212121"/>
              </a:solidFill>
            </a:endParaRP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212121"/>
                </a:solidFill>
              </a:rPr>
              <a:t>Se consideran autodidactas.</a:t>
            </a:r>
          </a:p>
          <a:p>
            <a:pPr marL="342900" indent="-342900">
              <a:buAutoNum type="arabicPeriod"/>
            </a:pPr>
            <a:endParaRPr lang="es-ES" sz="2000" dirty="0">
              <a:solidFill>
                <a:srgbClr val="212121"/>
              </a:solidFill>
            </a:endParaRP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212121"/>
                </a:solidFill>
              </a:rPr>
              <a:t>Usan las redes sociales para la mayoría de las cosas.</a:t>
            </a:r>
          </a:p>
          <a:p>
            <a:pPr marL="342900" indent="-342900">
              <a:buAutoNum type="arabicPeriod"/>
            </a:pPr>
            <a:endParaRPr lang="es-ES" sz="2000" dirty="0">
              <a:solidFill>
                <a:srgbClr val="212121"/>
              </a:solidFill>
            </a:endParaRP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212121"/>
                </a:solidFill>
              </a:rPr>
              <a:t>Prefieren Instagram a Facebook.</a:t>
            </a:r>
            <a:endParaRPr lang="es-CO" sz="2000" dirty="0"/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4EB0A00E-D327-42A1-9276-4C1B424EFB7E}"/>
              </a:ext>
            </a:extLst>
          </p:cNvPr>
          <p:cNvSpPr txBox="1">
            <a:spLocks/>
          </p:cNvSpPr>
          <p:nvPr/>
        </p:nvSpPr>
        <p:spPr>
          <a:xfrm>
            <a:off x="490617" y="18768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GENERACIÓN Z</a:t>
            </a:r>
          </a:p>
        </p:txBody>
      </p:sp>
    </p:spTree>
    <p:extLst>
      <p:ext uri="{BB962C8B-B14F-4D97-AF65-F5344CB8AC3E}">
        <p14:creationId xmlns:p14="http://schemas.microsoft.com/office/powerpoint/2010/main" val="15872379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9364</TotalTime>
  <Words>894</Words>
  <Application>Microsoft Office PowerPoint</Application>
  <PresentationFormat>Panorámica</PresentationFormat>
  <Paragraphs>238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Arial</vt:lpstr>
      <vt:lpstr>Arial Black</vt:lpstr>
      <vt:lpstr>Calibri</vt:lpstr>
      <vt:lpstr>PS Savoy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villabona</dc:creator>
  <cp:lastModifiedBy>jorge villabona</cp:lastModifiedBy>
  <cp:revision>69</cp:revision>
  <dcterms:created xsi:type="dcterms:W3CDTF">2020-02-29T00:22:51Z</dcterms:created>
  <dcterms:modified xsi:type="dcterms:W3CDTF">2021-07-14T20:38:17Z</dcterms:modified>
</cp:coreProperties>
</file>